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00" r:id="rId2"/>
    <p:sldId id="267" r:id="rId3"/>
    <p:sldId id="301" r:id="rId4"/>
    <p:sldId id="302" r:id="rId5"/>
    <p:sldId id="303" r:id="rId6"/>
    <p:sldId id="309" r:id="rId7"/>
    <p:sldId id="304" r:id="rId8"/>
    <p:sldId id="305" r:id="rId9"/>
    <p:sldId id="306" r:id="rId10"/>
    <p:sldId id="310" r:id="rId11"/>
    <p:sldId id="299" r:id="rId12"/>
    <p:sldId id="307" r:id="rId13"/>
    <p:sldId id="276" r:id="rId14"/>
    <p:sldId id="268" r:id="rId15"/>
    <p:sldId id="273" r:id="rId16"/>
    <p:sldId id="272" r:id="rId17"/>
    <p:sldId id="269" r:id="rId18"/>
    <p:sldId id="257" r:id="rId19"/>
    <p:sldId id="270" r:id="rId20"/>
    <p:sldId id="311" r:id="rId21"/>
    <p:sldId id="258" r:id="rId22"/>
    <p:sldId id="277" r:id="rId23"/>
    <p:sldId id="278" r:id="rId24"/>
    <p:sldId id="281" r:id="rId25"/>
    <p:sldId id="314" r:id="rId26"/>
    <p:sldId id="315" r:id="rId27"/>
    <p:sldId id="287" r:id="rId28"/>
    <p:sldId id="284" r:id="rId29"/>
    <p:sldId id="313" r:id="rId30"/>
    <p:sldId id="288" r:id="rId31"/>
    <p:sldId id="312" r:id="rId32"/>
    <p:sldId id="289" r:id="rId33"/>
    <p:sldId id="280" r:id="rId34"/>
    <p:sldId id="282" r:id="rId35"/>
    <p:sldId id="291" r:id="rId36"/>
    <p:sldId id="290" r:id="rId37"/>
    <p:sldId id="316" r:id="rId38"/>
    <p:sldId id="279" r:id="rId39"/>
    <p:sldId id="322" r:id="rId40"/>
    <p:sldId id="321" r:id="rId41"/>
    <p:sldId id="320" r:id="rId42"/>
    <p:sldId id="319" r:id="rId43"/>
    <p:sldId id="295" r:id="rId44"/>
    <p:sldId id="317" r:id="rId45"/>
    <p:sldId id="261" r:id="rId46"/>
    <p:sldId id="262" r:id="rId47"/>
    <p:sldId id="263" r:id="rId48"/>
    <p:sldId id="264" r:id="rId49"/>
    <p:sldId id="265" r:id="rId50"/>
    <p:sldId id="266" r:id="rId51"/>
    <p:sldId id="31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5"/>
    <a:srgbClr val="E7FF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84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 disagree</c:v>
                </c:pt>
              </c:strCache>
            </c:strRef>
          </c:tx>
          <c:invertIfNegative val="0"/>
          <c:cat>
            <c:strRef>
              <c:f>Sheet1!$A$2:$A$5</c:f>
              <c:strCache>
                <c:ptCount val="4"/>
                <c:pt idx="0">
                  <c:v>It's who breastfeeds</c:v>
                </c:pt>
                <c:pt idx="1">
                  <c:v>There is a risk to frmula feeding</c:v>
                </c:pt>
                <c:pt idx="2">
                  <c:v>Similar in content</c:v>
                </c:pt>
                <c:pt idx="3">
                  <c:v>Long term it doesn't matter</c:v>
                </c:pt>
              </c:strCache>
            </c:strRef>
          </c:cat>
          <c:val>
            <c:numRef>
              <c:f>Sheet1!$B$2:$B$5</c:f>
              <c:numCache>
                <c:formatCode>General</c:formatCode>
                <c:ptCount val="4"/>
                <c:pt idx="0">
                  <c:v>28.0</c:v>
                </c:pt>
                <c:pt idx="1">
                  <c:v>12.0</c:v>
                </c:pt>
                <c:pt idx="2">
                  <c:v>24.0</c:v>
                </c:pt>
                <c:pt idx="3">
                  <c:v>15.0</c:v>
                </c:pt>
              </c:numCache>
            </c:numRef>
          </c:val>
        </c:ser>
        <c:dLbls>
          <c:showLegendKey val="0"/>
          <c:showVal val="0"/>
          <c:showCatName val="0"/>
          <c:showSerName val="0"/>
          <c:showPercent val="0"/>
          <c:showBubbleSize val="0"/>
        </c:dLbls>
        <c:gapWidth val="150"/>
        <c:axId val="1833933448"/>
        <c:axId val="1822491448"/>
      </c:barChart>
      <c:catAx>
        <c:axId val="1833933448"/>
        <c:scaling>
          <c:orientation val="minMax"/>
        </c:scaling>
        <c:delete val="0"/>
        <c:axPos val="b"/>
        <c:majorTickMark val="out"/>
        <c:minorTickMark val="none"/>
        <c:tickLblPos val="nextTo"/>
        <c:crossAx val="1822491448"/>
        <c:crosses val="autoZero"/>
        <c:auto val="1"/>
        <c:lblAlgn val="ctr"/>
        <c:lblOffset val="100"/>
        <c:noMultiLvlLbl val="0"/>
      </c:catAx>
      <c:valAx>
        <c:axId val="1822491448"/>
        <c:scaling>
          <c:orientation val="minMax"/>
        </c:scaling>
        <c:delete val="0"/>
        <c:axPos val="l"/>
        <c:majorGridlines/>
        <c:numFmt formatCode="General" sourceLinked="1"/>
        <c:majorTickMark val="out"/>
        <c:minorTickMark val="none"/>
        <c:tickLblPos val="nextTo"/>
        <c:crossAx val="18339334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89638-98A2-564E-940B-A7B15C18BFD5}"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A1361B13-7CEF-1D4E-9046-9A01F5AEA693}">
      <dgm:prSet phldrT="[Text]"/>
      <dgm:spPr>
        <a:solidFill>
          <a:srgbClr val="FFFF95"/>
        </a:solidFill>
      </dgm:spPr>
      <dgm:t>
        <a:bodyPr/>
        <a:lstStyle/>
        <a:p>
          <a:r>
            <a:rPr lang="en-US" dirty="0" smtClean="0">
              <a:solidFill>
                <a:schemeClr val="tx1"/>
              </a:solidFill>
            </a:rPr>
            <a:t>Breastfeeding</a:t>
          </a:r>
          <a:endParaRPr lang="en-US" dirty="0">
            <a:solidFill>
              <a:schemeClr val="tx1"/>
            </a:solidFill>
          </a:endParaRPr>
        </a:p>
      </dgm:t>
    </dgm:pt>
    <dgm:pt modelId="{C1800438-AC15-C140-B048-8B9A487351A2}" type="parTrans" cxnId="{41ED311E-1368-8845-BFA4-3987C15702E6}">
      <dgm:prSet/>
      <dgm:spPr/>
      <dgm:t>
        <a:bodyPr/>
        <a:lstStyle/>
        <a:p>
          <a:endParaRPr lang="en-US">
            <a:solidFill>
              <a:schemeClr val="tx1"/>
            </a:solidFill>
          </a:endParaRPr>
        </a:p>
      </dgm:t>
    </dgm:pt>
    <dgm:pt modelId="{AF02331F-E965-5F4B-B128-3622A563D03C}" type="sibTrans" cxnId="{41ED311E-1368-8845-BFA4-3987C15702E6}">
      <dgm:prSet/>
      <dgm:spPr/>
      <dgm:t>
        <a:bodyPr/>
        <a:lstStyle/>
        <a:p>
          <a:endParaRPr lang="en-US">
            <a:solidFill>
              <a:schemeClr val="tx1"/>
            </a:solidFill>
          </a:endParaRPr>
        </a:p>
      </dgm:t>
    </dgm:pt>
    <dgm:pt modelId="{575EAD81-3B79-B94E-8FA1-1646CB8A819E}">
      <dgm:prSet phldrT="[Text]"/>
      <dgm:spPr>
        <a:solidFill>
          <a:srgbClr val="CCFFCC"/>
        </a:solidFill>
      </dgm:spPr>
      <dgm:t>
        <a:bodyPr/>
        <a:lstStyle/>
        <a:p>
          <a:r>
            <a:rPr lang="en-US" dirty="0" smtClean="0">
              <a:solidFill>
                <a:schemeClr val="tx1"/>
              </a:solidFill>
            </a:rPr>
            <a:t>Emotional stability</a:t>
          </a:r>
          <a:endParaRPr lang="en-US" dirty="0">
            <a:solidFill>
              <a:schemeClr val="tx1"/>
            </a:solidFill>
          </a:endParaRPr>
        </a:p>
      </dgm:t>
    </dgm:pt>
    <dgm:pt modelId="{23ADB315-AAEB-4745-B2DA-AE3B3E151EA0}" type="parTrans" cxnId="{70066AEC-A6A4-C649-9CD1-7395299D6D6E}">
      <dgm:prSet/>
      <dgm:spPr/>
      <dgm:t>
        <a:bodyPr/>
        <a:lstStyle/>
        <a:p>
          <a:endParaRPr lang="en-US">
            <a:solidFill>
              <a:schemeClr val="tx1"/>
            </a:solidFill>
          </a:endParaRPr>
        </a:p>
      </dgm:t>
    </dgm:pt>
    <dgm:pt modelId="{FFECB5EB-D3D0-6D4B-8953-BB095BFDDC60}" type="sibTrans" cxnId="{70066AEC-A6A4-C649-9CD1-7395299D6D6E}">
      <dgm:prSet/>
      <dgm:spPr/>
      <dgm:t>
        <a:bodyPr/>
        <a:lstStyle/>
        <a:p>
          <a:endParaRPr lang="en-US">
            <a:solidFill>
              <a:schemeClr val="tx1"/>
            </a:solidFill>
          </a:endParaRPr>
        </a:p>
      </dgm:t>
    </dgm:pt>
    <dgm:pt modelId="{96439993-5515-D747-93D6-2BB54C05E4D9}">
      <dgm:prSet phldrT="[Text]"/>
      <dgm:spPr>
        <a:solidFill>
          <a:schemeClr val="accent4">
            <a:lumMod val="40000"/>
            <a:lumOff val="60000"/>
          </a:schemeClr>
        </a:solidFill>
      </dgm:spPr>
      <dgm:t>
        <a:bodyPr/>
        <a:lstStyle/>
        <a:p>
          <a:r>
            <a:rPr lang="en-US" dirty="0" smtClean="0">
              <a:solidFill>
                <a:schemeClr val="tx1"/>
              </a:solidFill>
            </a:rPr>
            <a:t>Conscientiousness</a:t>
          </a:r>
          <a:endParaRPr lang="en-US" dirty="0">
            <a:solidFill>
              <a:schemeClr val="tx1"/>
            </a:solidFill>
          </a:endParaRPr>
        </a:p>
      </dgm:t>
    </dgm:pt>
    <dgm:pt modelId="{BE013938-9EDF-7E4F-9DC3-B41CC2AFE01A}" type="parTrans" cxnId="{A88648AC-98CD-BC4C-8F40-6E9B071F32C8}">
      <dgm:prSet/>
      <dgm:spPr/>
      <dgm:t>
        <a:bodyPr/>
        <a:lstStyle/>
        <a:p>
          <a:endParaRPr lang="en-US">
            <a:solidFill>
              <a:schemeClr val="tx1"/>
            </a:solidFill>
          </a:endParaRPr>
        </a:p>
      </dgm:t>
    </dgm:pt>
    <dgm:pt modelId="{BCEB60E7-EFCD-C64E-B994-3D1857FE25B9}" type="sibTrans" cxnId="{A88648AC-98CD-BC4C-8F40-6E9B071F32C8}">
      <dgm:prSet/>
      <dgm:spPr/>
      <dgm:t>
        <a:bodyPr/>
        <a:lstStyle/>
        <a:p>
          <a:endParaRPr lang="en-US">
            <a:solidFill>
              <a:schemeClr val="tx1"/>
            </a:solidFill>
          </a:endParaRPr>
        </a:p>
      </dgm:t>
    </dgm:pt>
    <dgm:pt modelId="{5B19666D-C34C-4C40-92E3-7216D51D288E}">
      <dgm:prSet phldrT="[Text]"/>
      <dgm:spPr>
        <a:solidFill>
          <a:schemeClr val="accent5">
            <a:lumMod val="60000"/>
            <a:lumOff val="40000"/>
          </a:schemeClr>
        </a:solidFill>
      </dgm:spPr>
      <dgm:t>
        <a:bodyPr/>
        <a:lstStyle/>
        <a:p>
          <a:r>
            <a:rPr lang="en-US" dirty="0" smtClean="0">
              <a:solidFill>
                <a:schemeClr val="tx1"/>
              </a:solidFill>
            </a:rPr>
            <a:t>Extroversion</a:t>
          </a:r>
          <a:endParaRPr lang="en-US" dirty="0">
            <a:solidFill>
              <a:schemeClr val="tx1"/>
            </a:solidFill>
          </a:endParaRPr>
        </a:p>
      </dgm:t>
    </dgm:pt>
    <dgm:pt modelId="{97B3A78D-6557-494D-A64F-21860D6B889E}" type="parTrans" cxnId="{2A180A1F-2448-6B45-BA25-3FF27F9B879D}">
      <dgm:prSet/>
      <dgm:spPr/>
      <dgm:t>
        <a:bodyPr/>
        <a:lstStyle/>
        <a:p>
          <a:endParaRPr lang="en-US">
            <a:solidFill>
              <a:schemeClr val="tx1"/>
            </a:solidFill>
          </a:endParaRPr>
        </a:p>
      </dgm:t>
    </dgm:pt>
    <dgm:pt modelId="{CDC2AAF2-EF79-2347-B415-6F84E3795FD4}" type="sibTrans" cxnId="{2A180A1F-2448-6B45-BA25-3FF27F9B879D}">
      <dgm:prSet/>
      <dgm:spPr/>
      <dgm:t>
        <a:bodyPr/>
        <a:lstStyle/>
        <a:p>
          <a:endParaRPr lang="en-US">
            <a:solidFill>
              <a:schemeClr val="tx1"/>
            </a:solidFill>
          </a:endParaRPr>
        </a:p>
      </dgm:t>
    </dgm:pt>
    <dgm:pt modelId="{7B75208F-736E-814A-A852-EC88916DDD4E}" type="pres">
      <dgm:prSet presAssocID="{57D89638-98A2-564E-940B-A7B15C18BFD5}" presName="Name0" presStyleCnt="0">
        <dgm:presLayoutVars>
          <dgm:chMax val="1"/>
          <dgm:chPref val="1"/>
          <dgm:dir/>
          <dgm:animOne val="branch"/>
          <dgm:animLvl val="lvl"/>
        </dgm:presLayoutVars>
      </dgm:prSet>
      <dgm:spPr/>
      <dgm:t>
        <a:bodyPr/>
        <a:lstStyle/>
        <a:p>
          <a:endParaRPr lang="en-US"/>
        </a:p>
      </dgm:t>
    </dgm:pt>
    <dgm:pt modelId="{184AEDD4-A4EE-D248-97E5-6E73538BAAB0}" type="pres">
      <dgm:prSet presAssocID="{A1361B13-7CEF-1D4E-9046-9A01F5AEA693}" presName="singleCycle" presStyleCnt="0"/>
      <dgm:spPr/>
    </dgm:pt>
    <dgm:pt modelId="{DAA9ED2F-39F4-2C48-A0BE-871F89DD381B}" type="pres">
      <dgm:prSet presAssocID="{A1361B13-7CEF-1D4E-9046-9A01F5AEA693}" presName="singleCenter" presStyleLbl="node1" presStyleIdx="0" presStyleCnt="4" custScaleX="187557" custScaleY="91044" custLinFactNeighborY="-14706">
        <dgm:presLayoutVars>
          <dgm:chMax val="7"/>
          <dgm:chPref val="7"/>
        </dgm:presLayoutVars>
      </dgm:prSet>
      <dgm:spPr/>
      <dgm:t>
        <a:bodyPr/>
        <a:lstStyle/>
        <a:p>
          <a:endParaRPr lang="en-US"/>
        </a:p>
      </dgm:t>
    </dgm:pt>
    <dgm:pt modelId="{9EF46A3F-9E93-3845-A161-FE8AA335CF0E}" type="pres">
      <dgm:prSet presAssocID="{23ADB315-AAEB-4745-B2DA-AE3B3E151EA0}" presName="Name56" presStyleLbl="parChTrans1D2" presStyleIdx="0" presStyleCnt="3"/>
      <dgm:spPr/>
      <dgm:t>
        <a:bodyPr/>
        <a:lstStyle/>
        <a:p>
          <a:endParaRPr lang="en-US"/>
        </a:p>
      </dgm:t>
    </dgm:pt>
    <dgm:pt modelId="{BE53D701-EB45-D74F-9EFB-7430DE129D7F}" type="pres">
      <dgm:prSet presAssocID="{575EAD81-3B79-B94E-8FA1-1646CB8A819E}" presName="text0" presStyleLbl="node1" presStyleIdx="1" presStyleCnt="4" custScaleX="507554" custScaleY="98882">
        <dgm:presLayoutVars>
          <dgm:bulletEnabled val="1"/>
        </dgm:presLayoutVars>
      </dgm:prSet>
      <dgm:spPr/>
      <dgm:t>
        <a:bodyPr/>
        <a:lstStyle/>
        <a:p>
          <a:endParaRPr lang="en-US"/>
        </a:p>
      </dgm:t>
    </dgm:pt>
    <dgm:pt modelId="{443F9E4A-002A-C145-9696-B2540387FC3E}" type="pres">
      <dgm:prSet presAssocID="{BE013938-9EDF-7E4F-9DC3-B41CC2AFE01A}" presName="Name56" presStyleLbl="parChTrans1D2" presStyleIdx="1" presStyleCnt="3"/>
      <dgm:spPr/>
      <dgm:t>
        <a:bodyPr/>
        <a:lstStyle/>
        <a:p>
          <a:endParaRPr lang="en-US"/>
        </a:p>
      </dgm:t>
    </dgm:pt>
    <dgm:pt modelId="{C99EEA45-A94D-1D44-8D99-CAE0E0E9F119}" type="pres">
      <dgm:prSet presAssocID="{96439993-5515-D747-93D6-2BB54C05E4D9}" presName="text0" presStyleLbl="node1" presStyleIdx="2" presStyleCnt="4" custScaleX="348171" custScaleY="129902" custRadScaleRad="135289" custRadScaleInc="-12809">
        <dgm:presLayoutVars>
          <dgm:bulletEnabled val="1"/>
        </dgm:presLayoutVars>
      </dgm:prSet>
      <dgm:spPr/>
      <dgm:t>
        <a:bodyPr/>
        <a:lstStyle/>
        <a:p>
          <a:endParaRPr lang="en-US"/>
        </a:p>
      </dgm:t>
    </dgm:pt>
    <dgm:pt modelId="{E21083F4-F711-494D-B934-5D40B21C3A41}" type="pres">
      <dgm:prSet presAssocID="{97B3A78D-6557-494D-A64F-21860D6B889E}" presName="Name56" presStyleLbl="parChTrans1D2" presStyleIdx="2" presStyleCnt="3"/>
      <dgm:spPr/>
      <dgm:t>
        <a:bodyPr/>
        <a:lstStyle/>
        <a:p>
          <a:endParaRPr lang="en-US"/>
        </a:p>
      </dgm:t>
    </dgm:pt>
    <dgm:pt modelId="{AD28B315-403D-304B-8C05-E02B91528D88}" type="pres">
      <dgm:prSet presAssocID="{5B19666D-C34C-4C40-92E3-7216D51D288E}" presName="text0" presStyleLbl="node1" presStyleIdx="3" presStyleCnt="4" custScaleX="313032" custScaleY="140270" custRadScaleRad="137237" custRadScaleInc="16777">
        <dgm:presLayoutVars>
          <dgm:bulletEnabled val="1"/>
        </dgm:presLayoutVars>
      </dgm:prSet>
      <dgm:spPr/>
      <dgm:t>
        <a:bodyPr/>
        <a:lstStyle/>
        <a:p>
          <a:endParaRPr lang="en-US"/>
        </a:p>
      </dgm:t>
    </dgm:pt>
  </dgm:ptLst>
  <dgm:cxnLst>
    <dgm:cxn modelId="{AC7F3474-C6EE-0041-BBE1-42EDDE987217}" type="presOf" srcId="{5B19666D-C34C-4C40-92E3-7216D51D288E}" destId="{AD28B315-403D-304B-8C05-E02B91528D88}" srcOrd="0" destOrd="0" presId="urn:microsoft.com/office/officeart/2008/layout/RadialCluster"/>
    <dgm:cxn modelId="{13E302F5-BE57-2945-B64F-3F202594FCB7}" type="presOf" srcId="{A1361B13-7CEF-1D4E-9046-9A01F5AEA693}" destId="{DAA9ED2F-39F4-2C48-A0BE-871F89DD381B}" srcOrd="0" destOrd="0" presId="urn:microsoft.com/office/officeart/2008/layout/RadialCluster"/>
    <dgm:cxn modelId="{776FFCF7-F42B-F84F-AD35-6A876565E785}" type="presOf" srcId="{96439993-5515-D747-93D6-2BB54C05E4D9}" destId="{C99EEA45-A94D-1D44-8D99-CAE0E0E9F119}" srcOrd="0" destOrd="0" presId="urn:microsoft.com/office/officeart/2008/layout/RadialCluster"/>
    <dgm:cxn modelId="{70066AEC-A6A4-C649-9CD1-7395299D6D6E}" srcId="{A1361B13-7CEF-1D4E-9046-9A01F5AEA693}" destId="{575EAD81-3B79-B94E-8FA1-1646CB8A819E}" srcOrd="0" destOrd="0" parTransId="{23ADB315-AAEB-4745-B2DA-AE3B3E151EA0}" sibTransId="{FFECB5EB-D3D0-6D4B-8953-BB095BFDDC60}"/>
    <dgm:cxn modelId="{3D2FCC78-2D7C-2C4B-B9FF-6AA33C93FB22}" type="presOf" srcId="{57D89638-98A2-564E-940B-A7B15C18BFD5}" destId="{7B75208F-736E-814A-A852-EC88916DDD4E}" srcOrd="0" destOrd="0" presId="urn:microsoft.com/office/officeart/2008/layout/RadialCluster"/>
    <dgm:cxn modelId="{41ED311E-1368-8845-BFA4-3987C15702E6}" srcId="{57D89638-98A2-564E-940B-A7B15C18BFD5}" destId="{A1361B13-7CEF-1D4E-9046-9A01F5AEA693}" srcOrd="0" destOrd="0" parTransId="{C1800438-AC15-C140-B048-8B9A487351A2}" sibTransId="{AF02331F-E965-5F4B-B128-3622A563D03C}"/>
    <dgm:cxn modelId="{2456F596-C17E-E14B-A717-0B5161850F93}" type="presOf" srcId="{575EAD81-3B79-B94E-8FA1-1646CB8A819E}" destId="{BE53D701-EB45-D74F-9EFB-7430DE129D7F}" srcOrd="0" destOrd="0" presId="urn:microsoft.com/office/officeart/2008/layout/RadialCluster"/>
    <dgm:cxn modelId="{EEC545CE-29AF-E140-8F8A-59EAB291E2D2}" type="presOf" srcId="{23ADB315-AAEB-4745-B2DA-AE3B3E151EA0}" destId="{9EF46A3F-9E93-3845-A161-FE8AA335CF0E}" srcOrd="0" destOrd="0" presId="urn:microsoft.com/office/officeart/2008/layout/RadialCluster"/>
    <dgm:cxn modelId="{2A180A1F-2448-6B45-BA25-3FF27F9B879D}" srcId="{A1361B13-7CEF-1D4E-9046-9A01F5AEA693}" destId="{5B19666D-C34C-4C40-92E3-7216D51D288E}" srcOrd="2" destOrd="0" parTransId="{97B3A78D-6557-494D-A64F-21860D6B889E}" sibTransId="{CDC2AAF2-EF79-2347-B415-6F84E3795FD4}"/>
    <dgm:cxn modelId="{9DCAB2C2-31EF-4748-BB67-FA8D1AF134CC}" type="presOf" srcId="{97B3A78D-6557-494D-A64F-21860D6B889E}" destId="{E21083F4-F711-494D-B934-5D40B21C3A41}" srcOrd="0" destOrd="0" presId="urn:microsoft.com/office/officeart/2008/layout/RadialCluster"/>
    <dgm:cxn modelId="{916083D5-CC8A-704E-BF0C-0D9E8E7037B7}" type="presOf" srcId="{BE013938-9EDF-7E4F-9DC3-B41CC2AFE01A}" destId="{443F9E4A-002A-C145-9696-B2540387FC3E}" srcOrd="0" destOrd="0" presId="urn:microsoft.com/office/officeart/2008/layout/RadialCluster"/>
    <dgm:cxn modelId="{A88648AC-98CD-BC4C-8F40-6E9B071F32C8}" srcId="{A1361B13-7CEF-1D4E-9046-9A01F5AEA693}" destId="{96439993-5515-D747-93D6-2BB54C05E4D9}" srcOrd="1" destOrd="0" parTransId="{BE013938-9EDF-7E4F-9DC3-B41CC2AFE01A}" sibTransId="{BCEB60E7-EFCD-C64E-B994-3D1857FE25B9}"/>
    <dgm:cxn modelId="{6716E57D-5263-A144-8D2B-6C4ACE22C7A1}" type="presParOf" srcId="{7B75208F-736E-814A-A852-EC88916DDD4E}" destId="{184AEDD4-A4EE-D248-97E5-6E73538BAAB0}" srcOrd="0" destOrd="0" presId="urn:microsoft.com/office/officeart/2008/layout/RadialCluster"/>
    <dgm:cxn modelId="{3693B0E4-D6F1-B644-8298-074D615B128C}" type="presParOf" srcId="{184AEDD4-A4EE-D248-97E5-6E73538BAAB0}" destId="{DAA9ED2F-39F4-2C48-A0BE-871F89DD381B}" srcOrd="0" destOrd="0" presId="urn:microsoft.com/office/officeart/2008/layout/RadialCluster"/>
    <dgm:cxn modelId="{0EB8865B-9082-264F-B6A3-ADAEAB00513E}" type="presParOf" srcId="{184AEDD4-A4EE-D248-97E5-6E73538BAAB0}" destId="{9EF46A3F-9E93-3845-A161-FE8AA335CF0E}" srcOrd="1" destOrd="0" presId="urn:microsoft.com/office/officeart/2008/layout/RadialCluster"/>
    <dgm:cxn modelId="{ABEAFE93-7A14-C24B-9C75-2BB130939E86}" type="presParOf" srcId="{184AEDD4-A4EE-D248-97E5-6E73538BAAB0}" destId="{BE53D701-EB45-D74F-9EFB-7430DE129D7F}" srcOrd="2" destOrd="0" presId="urn:microsoft.com/office/officeart/2008/layout/RadialCluster"/>
    <dgm:cxn modelId="{88F137D2-C3E3-5042-BE18-150D10200215}" type="presParOf" srcId="{184AEDD4-A4EE-D248-97E5-6E73538BAAB0}" destId="{443F9E4A-002A-C145-9696-B2540387FC3E}" srcOrd="3" destOrd="0" presId="urn:microsoft.com/office/officeart/2008/layout/RadialCluster"/>
    <dgm:cxn modelId="{CC346ABA-F6C4-FD43-8D07-2904055C710C}" type="presParOf" srcId="{184AEDD4-A4EE-D248-97E5-6E73538BAAB0}" destId="{C99EEA45-A94D-1D44-8D99-CAE0E0E9F119}" srcOrd="4" destOrd="0" presId="urn:microsoft.com/office/officeart/2008/layout/RadialCluster"/>
    <dgm:cxn modelId="{6942129F-5B1F-444D-ADBD-881D589F2575}" type="presParOf" srcId="{184AEDD4-A4EE-D248-97E5-6E73538BAAB0}" destId="{E21083F4-F711-494D-B934-5D40B21C3A41}" srcOrd="5" destOrd="0" presId="urn:microsoft.com/office/officeart/2008/layout/RadialCluster"/>
    <dgm:cxn modelId="{361A5004-5927-904F-8C56-63386397CD0C}" type="presParOf" srcId="{184AEDD4-A4EE-D248-97E5-6E73538BAAB0}" destId="{AD28B315-403D-304B-8C05-E02B91528D8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9ED2F-39F4-2C48-A0BE-871F89DD381B}">
      <dsp:nvSpPr>
        <dsp:cNvPr id="0" name=""/>
        <dsp:cNvSpPr/>
      </dsp:nvSpPr>
      <dsp:spPr>
        <a:xfrm>
          <a:off x="2761569" y="1458717"/>
          <a:ext cx="2546628" cy="1236185"/>
        </a:xfrm>
        <a:prstGeom prst="roundRect">
          <a:avLst/>
        </a:prstGeom>
        <a:solidFill>
          <a:srgbClr val="FFFF9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Breastfeeding</a:t>
          </a:r>
          <a:endParaRPr lang="en-US" sz="3100" kern="1200" dirty="0">
            <a:solidFill>
              <a:schemeClr val="tx1"/>
            </a:solidFill>
          </a:endParaRPr>
        </a:p>
      </dsp:txBody>
      <dsp:txXfrm>
        <a:off x="2821915" y="1519063"/>
        <a:ext cx="2425936" cy="1115493"/>
      </dsp:txXfrm>
    </dsp:sp>
    <dsp:sp modelId="{9EF46A3F-9E93-3845-A161-FE8AA335CF0E}">
      <dsp:nvSpPr>
        <dsp:cNvPr id="0" name=""/>
        <dsp:cNvSpPr/>
      </dsp:nvSpPr>
      <dsp:spPr>
        <a:xfrm rot="16200000">
          <a:off x="3832518" y="1256352"/>
          <a:ext cx="404730" cy="0"/>
        </a:xfrm>
        <a:custGeom>
          <a:avLst/>
          <a:gdLst/>
          <a:ahLst/>
          <a:cxnLst/>
          <a:rect l="0" t="0" r="0" b="0"/>
          <a:pathLst>
            <a:path>
              <a:moveTo>
                <a:pt x="0" y="0"/>
              </a:moveTo>
              <a:lnTo>
                <a:pt x="40473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53D701-EB45-D74F-9EFB-7430DE129D7F}">
      <dsp:nvSpPr>
        <dsp:cNvPr id="0" name=""/>
        <dsp:cNvSpPr/>
      </dsp:nvSpPr>
      <dsp:spPr>
        <a:xfrm>
          <a:off x="1726227" y="154439"/>
          <a:ext cx="4617312" cy="899547"/>
        </a:xfrm>
        <a:prstGeom prst="roundRect">
          <a:avLst/>
        </a:prstGeom>
        <a:solidFill>
          <a:srgbClr val="CCFFC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Emotional stability</a:t>
          </a:r>
          <a:endParaRPr lang="en-US" sz="3500" kern="1200" dirty="0">
            <a:solidFill>
              <a:schemeClr val="tx1"/>
            </a:solidFill>
          </a:endParaRPr>
        </a:p>
      </dsp:txBody>
      <dsp:txXfrm>
        <a:off x="1770139" y="198351"/>
        <a:ext cx="4529488" cy="811723"/>
      </dsp:txXfrm>
    </dsp:sp>
    <dsp:sp modelId="{443F9E4A-002A-C145-9696-B2540387FC3E}">
      <dsp:nvSpPr>
        <dsp:cNvPr id="0" name=""/>
        <dsp:cNvSpPr/>
      </dsp:nvSpPr>
      <dsp:spPr>
        <a:xfrm rot="1970358">
          <a:off x="4922358" y="2933033"/>
          <a:ext cx="878247" cy="0"/>
        </a:xfrm>
        <a:custGeom>
          <a:avLst/>
          <a:gdLst/>
          <a:ahLst/>
          <a:cxnLst/>
          <a:rect l="0" t="0" r="0" b="0"/>
          <a:pathLst>
            <a:path>
              <a:moveTo>
                <a:pt x="0" y="0"/>
              </a:moveTo>
              <a:lnTo>
                <a:pt x="87824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9EEA45-A94D-1D44-8D99-CAE0E0E9F119}">
      <dsp:nvSpPr>
        <dsp:cNvPr id="0" name=""/>
        <dsp:cNvSpPr/>
      </dsp:nvSpPr>
      <dsp:spPr>
        <a:xfrm>
          <a:off x="5062216" y="3171163"/>
          <a:ext cx="3167376" cy="1181742"/>
        </a:xfrm>
        <a:prstGeom prst="roundRect">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tx1"/>
              </a:solidFill>
            </a:rPr>
            <a:t>Conscientiousness</a:t>
          </a:r>
          <a:endParaRPr lang="en-US" sz="3000" kern="1200" dirty="0">
            <a:solidFill>
              <a:schemeClr val="tx1"/>
            </a:solidFill>
          </a:endParaRPr>
        </a:p>
      </dsp:txBody>
      <dsp:txXfrm>
        <a:off x="5119904" y="3228851"/>
        <a:ext cx="3052000" cy="1066366"/>
      </dsp:txXfrm>
    </dsp:sp>
    <dsp:sp modelId="{E21083F4-F711-494D-B934-5D40B21C3A41}">
      <dsp:nvSpPr>
        <dsp:cNvPr id="0" name=""/>
        <dsp:cNvSpPr/>
      </dsp:nvSpPr>
      <dsp:spPr>
        <a:xfrm rot="8919924">
          <a:off x="2425028" y="2861686"/>
          <a:ext cx="641430" cy="0"/>
        </a:xfrm>
        <a:custGeom>
          <a:avLst/>
          <a:gdLst/>
          <a:ahLst/>
          <a:cxnLst/>
          <a:rect l="0" t="0" r="0" b="0"/>
          <a:pathLst>
            <a:path>
              <a:moveTo>
                <a:pt x="0" y="0"/>
              </a:moveTo>
              <a:lnTo>
                <a:pt x="64143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28B315-403D-304B-8C05-E02B91528D88}">
      <dsp:nvSpPr>
        <dsp:cNvPr id="0" name=""/>
        <dsp:cNvSpPr/>
      </dsp:nvSpPr>
      <dsp:spPr>
        <a:xfrm>
          <a:off x="0" y="3028469"/>
          <a:ext cx="2847710" cy="1276062"/>
        </a:xfrm>
        <a:prstGeom prst="roundRect">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Extroversion</a:t>
          </a:r>
          <a:endParaRPr lang="en-US" sz="3500" kern="1200" dirty="0">
            <a:solidFill>
              <a:schemeClr val="tx1"/>
            </a:solidFill>
          </a:endParaRPr>
        </a:p>
      </dsp:txBody>
      <dsp:txXfrm>
        <a:off x="62292" y="3090761"/>
        <a:ext cx="2723126" cy="115147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C6C987-9C70-6C4C-B7AD-AF8B1EBCBFDE}" type="datetimeFigureOut">
              <a:rPr lang="en-US" smtClean="0"/>
              <a:t>21/07/17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540693-BF43-8749-926A-DF602310D78E}" type="slidenum">
              <a:rPr lang="en-US" smtClean="0"/>
              <a:t>‹#›</a:t>
            </a:fld>
            <a:endParaRPr lang="en-US"/>
          </a:p>
        </p:txBody>
      </p:sp>
    </p:spTree>
    <p:extLst>
      <p:ext uri="{BB962C8B-B14F-4D97-AF65-F5344CB8AC3E}">
        <p14:creationId xmlns:p14="http://schemas.microsoft.com/office/powerpoint/2010/main" val="2478939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08703-3614-384F-9981-40393B4A17E8}" type="slidenum">
              <a:rPr lang="en-US" smtClean="0"/>
              <a:t>37</a:t>
            </a:fld>
            <a:endParaRPr lang="en-US"/>
          </a:p>
        </p:txBody>
      </p:sp>
    </p:spTree>
    <p:extLst>
      <p:ext uri="{BB962C8B-B14F-4D97-AF65-F5344CB8AC3E}">
        <p14:creationId xmlns:p14="http://schemas.microsoft.com/office/powerpoint/2010/main" val="162179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40693-BF43-8749-926A-DF602310D78E}" type="slidenum">
              <a:rPr lang="en-US" smtClean="0"/>
              <a:t>40</a:t>
            </a:fld>
            <a:endParaRPr lang="en-US"/>
          </a:p>
        </p:txBody>
      </p:sp>
    </p:spTree>
    <p:extLst>
      <p:ext uri="{BB962C8B-B14F-4D97-AF65-F5344CB8AC3E}">
        <p14:creationId xmlns:p14="http://schemas.microsoft.com/office/powerpoint/2010/main" val="330649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DB7877B-0A04-324C-A070-793DEC54AD52}" type="datetimeFigureOut">
              <a:rPr lang="en-US" smtClean="0"/>
              <a:t>21/07/17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594942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7877B-0A04-324C-A070-793DEC54AD52}" type="datetimeFigureOut">
              <a:rPr lang="en-US" smtClean="0"/>
              <a:t>21/07/17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120811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7877B-0A04-324C-A070-793DEC54AD52}" type="datetimeFigureOut">
              <a:rPr lang="en-US" smtClean="0"/>
              <a:t>21/07/17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195622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7877B-0A04-324C-A070-793DEC54AD52}" type="datetimeFigureOut">
              <a:rPr lang="en-US" smtClean="0"/>
              <a:t>21/07/17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60480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DB7877B-0A04-324C-A070-793DEC54AD52}" type="datetimeFigureOut">
              <a:rPr lang="en-US" smtClean="0"/>
              <a:t>21/07/17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1711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DB7877B-0A04-324C-A070-793DEC54AD52}" type="datetimeFigureOut">
              <a:rPr lang="en-US" smtClean="0"/>
              <a:t>21/07/17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66530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DB7877B-0A04-324C-A070-793DEC54AD52}" type="datetimeFigureOut">
              <a:rPr lang="en-US" smtClean="0"/>
              <a:t>21/07/17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8614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DB7877B-0A04-324C-A070-793DEC54AD52}" type="datetimeFigureOut">
              <a:rPr lang="en-US" smtClean="0"/>
              <a:t>21/07/17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158643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7877B-0A04-324C-A070-793DEC54AD52}" type="datetimeFigureOut">
              <a:rPr lang="en-US" smtClean="0"/>
              <a:t>21/07/17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66234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DB7877B-0A04-324C-A070-793DEC54AD52}" type="datetimeFigureOut">
              <a:rPr lang="en-US" smtClean="0"/>
              <a:t>21/07/17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4422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DB7877B-0A04-324C-A070-793DEC54AD52}" type="datetimeFigureOut">
              <a:rPr lang="en-US" smtClean="0"/>
              <a:t>21/07/17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7FAC4-B9F1-E34D-A0BF-4D79D7613662}" type="slidenum">
              <a:rPr lang="en-US" smtClean="0"/>
              <a:t>‹#›</a:t>
            </a:fld>
            <a:endParaRPr lang="en-US"/>
          </a:p>
        </p:txBody>
      </p:sp>
    </p:spTree>
    <p:extLst>
      <p:ext uri="{BB962C8B-B14F-4D97-AF65-F5344CB8AC3E}">
        <p14:creationId xmlns:p14="http://schemas.microsoft.com/office/powerpoint/2010/main" val="37870096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7877B-0A04-324C-A070-793DEC54AD52}" type="datetimeFigureOut">
              <a:rPr lang="en-US" smtClean="0"/>
              <a:t>21/07/17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7FAC4-B9F1-E34D-A0BF-4D79D7613662}" type="slidenum">
              <a:rPr lang="en-US" smtClean="0"/>
              <a:t>‹#›</a:t>
            </a:fld>
            <a:endParaRPr lang="en-US"/>
          </a:p>
        </p:txBody>
      </p:sp>
    </p:spTree>
    <p:extLst>
      <p:ext uri="{BB962C8B-B14F-4D97-AF65-F5344CB8AC3E}">
        <p14:creationId xmlns:p14="http://schemas.microsoft.com/office/powerpoint/2010/main" val="229016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creativemotherhoodproject.com" TargetMode="External"/><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 Id="rId3"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730" y="2073707"/>
            <a:ext cx="4577332" cy="1470025"/>
          </a:xfrm>
        </p:spPr>
        <p:txBody>
          <a:bodyPr>
            <a:noAutofit/>
          </a:bodyPr>
          <a:lstStyle/>
          <a:p>
            <a:pPr algn="l"/>
            <a:r>
              <a:rPr lang="en-US" b="1" dirty="0" smtClean="0">
                <a:solidFill>
                  <a:srgbClr val="800000"/>
                </a:solidFill>
                <a:latin typeface="Arial Rounded MT Bold"/>
                <a:cs typeface="Arial Rounded MT Bold"/>
              </a:rPr>
              <a:t>Psychological influences upon breastfeeding</a:t>
            </a:r>
            <a:endParaRPr lang="en-US" dirty="0">
              <a:solidFill>
                <a:srgbClr val="800000"/>
              </a:solidFill>
              <a:latin typeface="Arial Rounded MT Bold"/>
              <a:cs typeface="Arial Rounded MT Bold"/>
            </a:endParaRPr>
          </a:p>
        </p:txBody>
      </p:sp>
      <p:sp>
        <p:nvSpPr>
          <p:cNvPr id="3" name="Subtitle 2"/>
          <p:cNvSpPr>
            <a:spLocks noGrp="1"/>
          </p:cNvSpPr>
          <p:nvPr>
            <p:ph type="subTitle" idx="1"/>
          </p:nvPr>
        </p:nvSpPr>
        <p:spPr>
          <a:xfrm>
            <a:off x="309730" y="5415234"/>
            <a:ext cx="5116419" cy="1752600"/>
          </a:xfrm>
        </p:spPr>
        <p:txBody>
          <a:bodyPr>
            <a:noAutofit/>
          </a:bodyPr>
          <a:lstStyle/>
          <a:p>
            <a:pPr algn="l"/>
            <a:r>
              <a:rPr lang="en-US" sz="4400" b="1" dirty="0" smtClean="0">
                <a:solidFill>
                  <a:schemeClr val="tx2"/>
                </a:solidFill>
              </a:rPr>
              <a:t>Dr Amy Brown</a:t>
            </a:r>
          </a:p>
        </p:txBody>
      </p:sp>
      <p:pic>
        <p:nvPicPr>
          <p:cNvPr id="4" name="Picture 3" descr="iStock-490545066.jpg"/>
          <p:cNvPicPr>
            <a:picLocks noChangeAspect="1"/>
          </p:cNvPicPr>
          <p:nvPr/>
        </p:nvPicPr>
        <p:blipFill rotWithShape="1">
          <a:blip r:embed="rId2">
            <a:extLst>
              <a:ext uri="{28A0092B-C50C-407E-A947-70E740481C1C}">
                <a14:useLocalDpi xmlns:a14="http://schemas.microsoft.com/office/drawing/2010/main" val="0"/>
              </a:ext>
            </a:extLst>
          </a:blip>
          <a:srcRect l="17913"/>
          <a:stretch/>
        </p:blipFill>
        <p:spPr>
          <a:xfrm>
            <a:off x="5325130" y="158713"/>
            <a:ext cx="3580409" cy="6538120"/>
          </a:xfrm>
          <a:prstGeom prst="rect">
            <a:avLst/>
          </a:prstGeom>
        </p:spPr>
      </p:pic>
    </p:spTree>
    <p:extLst>
      <p:ext uri="{BB962C8B-B14F-4D97-AF65-F5344CB8AC3E}">
        <p14:creationId xmlns:p14="http://schemas.microsoft.com/office/powerpoint/2010/main" val="2801856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6"/>
            <a:ext cx="8229600" cy="1143000"/>
          </a:xfrm>
        </p:spPr>
        <p:txBody>
          <a:bodyPr/>
          <a:lstStyle/>
          <a:p>
            <a:r>
              <a:rPr lang="en-US" b="1" dirty="0" smtClean="0">
                <a:solidFill>
                  <a:srgbClr val="800000"/>
                </a:solidFill>
              </a:rPr>
              <a:t>Personality?</a:t>
            </a:r>
            <a:endParaRPr lang="en-US" b="1" dirty="0">
              <a:solidFill>
                <a:srgbClr val="8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9485060"/>
              </p:ext>
            </p:extLst>
          </p:nvPr>
        </p:nvGraphicFramePr>
        <p:xfrm>
          <a:off x="457200" y="117506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28332" y="5998695"/>
            <a:ext cx="8458468" cy="646331"/>
          </a:xfrm>
          <a:prstGeom prst="rect">
            <a:avLst/>
          </a:prstGeom>
        </p:spPr>
        <p:txBody>
          <a:bodyPr wrap="square">
            <a:spAutoFit/>
          </a:bodyPr>
          <a:lstStyle/>
          <a:p>
            <a:pPr algn="ctr"/>
            <a:r>
              <a:rPr lang="en-US" dirty="0">
                <a:solidFill>
                  <a:srgbClr val="FF0000"/>
                </a:solidFill>
              </a:rPr>
              <a:t>Brown A. Maternal trait personality and breastfeeding duration: the importance of confidence and social support. Journal of advanced nursing. 2014 Mar 1;70(3):587-98.</a:t>
            </a:r>
          </a:p>
        </p:txBody>
      </p:sp>
    </p:spTree>
    <p:extLst>
      <p:ext uri="{BB962C8B-B14F-4D97-AF65-F5344CB8AC3E}">
        <p14:creationId xmlns:p14="http://schemas.microsoft.com/office/powerpoint/2010/main" val="12275907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70135"/>
            <a:ext cx="3031329" cy="1143000"/>
          </a:xfrm>
        </p:spPr>
        <p:txBody>
          <a:bodyPr>
            <a:normAutofit fontScale="90000"/>
          </a:bodyPr>
          <a:lstStyle/>
          <a:p>
            <a:r>
              <a:rPr lang="en-US" dirty="0" smtClean="0">
                <a:solidFill>
                  <a:srgbClr val="800000"/>
                </a:solidFill>
                <a:latin typeface="Arial Rounded MT Bold"/>
                <a:cs typeface="Arial Rounded MT Bold"/>
              </a:rPr>
              <a:t>We need to convince society to value and care for our new mothers better</a:t>
            </a:r>
            <a:endParaRPr lang="en-US" dirty="0">
              <a:solidFill>
                <a:srgbClr val="800000"/>
              </a:solidFill>
              <a:latin typeface="Arial Rounded MT Bold"/>
              <a:cs typeface="Arial Rounded MT Bold"/>
            </a:endParaRPr>
          </a:p>
        </p:txBody>
      </p:sp>
      <p:pic>
        <p:nvPicPr>
          <p:cNvPr id="4" name="Picture 3" descr="Screen Shot 2017-03-17 at 13.58.23.png"/>
          <p:cNvPicPr>
            <a:picLocks noChangeAspect="1"/>
          </p:cNvPicPr>
          <p:nvPr/>
        </p:nvPicPr>
        <p:blipFill rotWithShape="1">
          <a:blip r:embed="rId2">
            <a:extLst>
              <a:ext uri="{28A0092B-C50C-407E-A947-70E740481C1C}">
                <a14:useLocalDpi xmlns:a14="http://schemas.microsoft.com/office/drawing/2010/main" val="0"/>
              </a:ext>
            </a:extLst>
          </a:blip>
          <a:srcRect l="14920"/>
          <a:stretch/>
        </p:blipFill>
        <p:spPr>
          <a:xfrm>
            <a:off x="3993447" y="342900"/>
            <a:ext cx="5024408" cy="6159500"/>
          </a:xfrm>
          <a:prstGeom prst="rect">
            <a:avLst/>
          </a:prstGeom>
        </p:spPr>
      </p:pic>
    </p:spTree>
    <p:extLst>
      <p:ext uri="{BB962C8B-B14F-4D97-AF65-F5344CB8AC3E}">
        <p14:creationId xmlns:p14="http://schemas.microsoft.com/office/powerpoint/2010/main" val="3092436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0 at 19.25.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118290"/>
          </a:xfrm>
          <a:prstGeom prst="rect">
            <a:avLst/>
          </a:prstGeom>
        </p:spPr>
      </p:pic>
      <p:pic>
        <p:nvPicPr>
          <p:cNvPr id="5" name="Picture 4" descr="d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4221088"/>
            <a:ext cx="3911365" cy="2448272"/>
          </a:xfrm>
          <a:prstGeom prst="rect">
            <a:avLst/>
          </a:prstGeom>
        </p:spPr>
      </p:pic>
      <p:pic>
        <p:nvPicPr>
          <p:cNvPr id="6" name="Picture 5" descr="formul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4221088"/>
            <a:ext cx="3670424" cy="2496428"/>
          </a:xfrm>
          <a:prstGeom prst="rect">
            <a:avLst/>
          </a:prstGeom>
        </p:spPr>
      </p:pic>
    </p:spTree>
    <p:extLst>
      <p:ext uri="{BB962C8B-B14F-4D97-AF65-F5344CB8AC3E}">
        <p14:creationId xmlns:p14="http://schemas.microsoft.com/office/powerpoint/2010/main" val="33969553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228" y="2629838"/>
            <a:ext cx="2511656" cy="1470025"/>
          </a:xfrm>
        </p:spPr>
        <p:txBody>
          <a:bodyPr>
            <a:noAutofit/>
          </a:bodyPr>
          <a:lstStyle/>
          <a:p>
            <a:r>
              <a:rPr lang="en-US" sz="6000" b="1" dirty="0" smtClean="0">
                <a:solidFill>
                  <a:srgbClr val="800000"/>
                </a:solidFill>
              </a:rPr>
              <a:t>Body image and weight</a:t>
            </a:r>
            <a:endParaRPr lang="en-US" sz="6000" b="1" dirty="0">
              <a:solidFill>
                <a:srgbClr val="800000"/>
              </a:solidFill>
            </a:endParaRPr>
          </a:p>
        </p:txBody>
      </p:sp>
      <p:pic>
        <p:nvPicPr>
          <p:cNvPr id="5" name="Picture 4" descr="Unknowndeqd.jpg"/>
          <p:cNvPicPr>
            <a:picLocks noChangeAspect="1"/>
          </p:cNvPicPr>
          <p:nvPr/>
        </p:nvPicPr>
        <p:blipFill rotWithShape="1">
          <a:blip r:embed="rId2">
            <a:extLst>
              <a:ext uri="{28A0092B-C50C-407E-A947-70E740481C1C}">
                <a14:useLocalDpi xmlns:a14="http://schemas.microsoft.com/office/drawing/2010/main" val="0"/>
              </a:ext>
            </a:extLst>
          </a:blip>
          <a:srcRect l="14247"/>
          <a:stretch/>
        </p:blipFill>
        <p:spPr>
          <a:xfrm>
            <a:off x="3753214" y="1098707"/>
            <a:ext cx="5390786" cy="4708744"/>
          </a:xfrm>
          <a:prstGeom prst="rect">
            <a:avLst/>
          </a:prstGeom>
        </p:spPr>
      </p:pic>
    </p:spTree>
    <p:extLst>
      <p:ext uri="{BB962C8B-B14F-4D97-AF65-F5344CB8AC3E}">
        <p14:creationId xmlns:p14="http://schemas.microsoft.com/office/powerpoint/2010/main" val="36279453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95"/>
            <a:ext cx="8229600" cy="1143000"/>
          </a:xfrm>
        </p:spPr>
        <p:txBody>
          <a:bodyPr/>
          <a:lstStyle/>
          <a:p>
            <a:pPr algn="l"/>
            <a:r>
              <a:rPr lang="en-US" b="1" dirty="0" smtClean="0">
                <a:solidFill>
                  <a:srgbClr val="800000"/>
                </a:solidFill>
              </a:rPr>
              <a:t>Weight</a:t>
            </a:r>
            <a:endParaRPr lang="en-US" b="1" dirty="0">
              <a:solidFill>
                <a:srgbClr val="800000"/>
              </a:solidFill>
            </a:endParaRPr>
          </a:p>
        </p:txBody>
      </p:sp>
      <p:sp>
        <p:nvSpPr>
          <p:cNvPr id="3" name="Content Placeholder 2"/>
          <p:cNvSpPr>
            <a:spLocks noGrp="1"/>
          </p:cNvSpPr>
          <p:nvPr>
            <p:ph idx="1"/>
          </p:nvPr>
        </p:nvSpPr>
        <p:spPr>
          <a:xfrm>
            <a:off x="256874" y="1284204"/>
            <a:ext cx="5080396" cy="5573796"/>
          </a:xfrm>
        </p:spPr>
        <p:txBody>
          <a:bodyPr>
            <a:normAutofit fontScale="62500" lnSpcReduction="20000"/>
          </a:bodyPr>
          <a:lstStyle/>
          <a:p>
            <a:r>
              <a:rPr lang="en-GB" sz="4500" dirty="0" smtClean="0"/>
              <a:t>Lower milk supply</a:t>
            </a:r>
            <a:endParaRPr lang="en-GB" sz="4500" baseline="30000" dirty="0" smtClean="0"/>
          </a:p>
          <a:p>
            <a:endParaRPr lang="en-GB" sz="4500" dirty="0"/>
          </a:p>
          <a:p>
            <a:r>
              <a:rPr lang="en-GB" sz="4500" dirty="0" smtClean="0"/>
              <a:t>Delay in milk coming in</a:t>
            </a:r>
            <a:endParaRPr lang="en-GB" sz="4500" baseline="30000" dirty="0" smtClean="0"/>
          </a:p>
          <a:p>
            <a:endParaRPr lang="en-GB" sz="4500" dirty="0"/>
          </a:p>
          <a:p>
            <a:r>
              <a:rPr lang="en-GB" sz="4500" dirty="0" smtClean="0"/>
              <a:t>Lower levels of prolactin (stored progesterone)</a:t>
            </a:r>
            <a:endParaRPr lang="en-GB" sz="4500" baseline="30000" dirty="0" smtClean="0"/>
          </a:p>
          <a:p>
            <a:endParaRPr lang="en-GB" sz="4500" dirty="0"/>
          </a:p>
          <a:p>
            <a:r>
              <a:rPr lang="en-GB" sz="4500" dirty="0" smtClean="0"/>
              <a:t>Increased risk of complications at birth</a:t>
            </a:r>
          </a:p>
          <a:p>
            <a:endParaRPr lang="en-GB" sz="4500" baseline="30000" dirty="0"/>
          </a:p>
          <a:p>
            <a:r>
              <a:rPr lang="en-GB" sz="4500" dirty="0" smtClean="0">
                <a:solidFill>
                  <a:srgbClr val="FF0000"/>
                </a:solidFill>
              </a:rPr>
              <a:t>Confidence</a:t>
            </a:r>
            <a:endParaRPr lang="en-GB" sz="4500" dirty="0"/>
          </a:p>
          <a:p>
            <a:endParaRPr lang="en-GB" dirty="0" smtClean="0"/>
          </a:p>
          <a:p>
            <a:pPr marL="0" indent="0">
              <a:buNone/>
            </a:pPr>
            <a:r>
              <a:rPr lang="en-US" sz="2200" dirty="0" err="1"/>
              <a:t>Hilson</a:t>
            </a:r>
            <a:r>
              <a:rPr lang="en-US" sz="2200" dirty="0"/>
              <a:t> JA, Rasmussen KM, </a:t>
            </a:r>
            <a:r>
              <a:rPr lang="en-US" sz="2200" dirty="0" err="1"/>
              <a:t>Kjolhede</a:t>
            </a:r>
            <a:r>
              <a:rPr lang="en-US" sz="2200" dirty="0"/>
              <a:t> CL. High </a:t>
            </a:r>
            <a:r>
              <a:rPr lang="en-US" sz="2200" dirty="0" err="1"/>
              <a:t>prepregnant</a:t>
            </a:r>
            <a:r>
              <a:rPr lang="en-US" sz="2200" dirty="0"/>
              <a:t> body mass index is associated with poor lactation outcomes among white, rural women independent of psychosocial and demographic correlates. Journal of human lactation. 2004 Feb;20(1):18-29.</a:t>
            </a:r>
            <a:endParaRPr lang="en-GB" sz="2200" dirty="0"/>
          </a:p>
        </p:txBody>
      </p:sp>
      <p:pic>
        <p:nvPicPr>
          <p:cNvPr id="5" name="Picture 4" descr="frwrf.jpg"/>
          <p:cNvPicPr>
            <a:picLocks noChangeAspect="1"/>
          </p:cNvPicPr>
          <p:nvPr/>
        </p:nvPicPr>
        <p:blipFill rotWithShape="1">
          <a:blip r:embed="rId2">
            <a:extLst>
              <a:ext uri="{28A0092B-C50C-407E-A947-70E740481C1C}">
                <a14:useLocalDpi xmlns:a14="http://schemas.microsoft.com/office/drawing/2010/main" val="0"/>
              </a:ext>
            </a:extLst>
          </a:blip>
          <a:srcRect l="44499" r="9448"/>
          <a:stretch/>
        </p:blipFill>
        <p:spPr>
          <a:xfrm>
            <a:off x="5729497" y="1917048"/>
            <a:ext cx="3275364" cy="3847595"/>
          </a:xfrm>
          <a:prstGeom prst="rect">
            <a:avLst/>
          </a:prstGeom>
        </p:spPr>
      </p:pic>
    </p:spTree>
    <p:extLst>
      <p:ext uri="{BB962C8B-B14F-4D97-AF65-F5344CB8AC3E}">
        <p14:creationId xmlns:p14="http://schemas.microsoft.com/office/powerpoint/2010/main" val="1106781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411"/>
            <a:ext cx="8229600" cy="1143000"/>
          </a:xfrm>
        </p:spPr>
        <p:txBody>
          <a:bodyPr/>
          <a:lstStyle/>
          <a:p>
            <a:pPr algn="l"/>
            <a:r>
              <a:rPr lang="en-US" b="1" dirty="0" smtClean="0">
                <a:solidFill>
                  <a:srgbClr val="800000"/>
                </a:solidFill>
              </a:rPr>
              <a:t>Body image</a:t>
            </a:r>
            <a:endParaRPr lang="en-US" b="1" dirty="0">
              <a:solidFill>
                <a:srgbClr val="800000"/>
              </a:solidFill>
            </a:endParaRPr>
          </a:p>
        </p:txBody>
      </p:sp>
      <p:sp>
        <p:nvSpPr>
          <p:cNvPr id="3" name="Content Placeholder 2"/>
          <p:cNvSpPr>
            <a:spLocks noGrp="1"/>
          </p:cNvSpPr>
          <p:nvPr>
            <p:ph idx="1"/>
          </p:nvPr>
        </p:nvSpPr>
        <p:spPr>
          <a:xfrm>
            <a:off x="457200" y="1600200"/>
            <a:ext cx="5293923" cy="5091924"/>
          </a:xfrm>
        </p:spPr>
        <p:txBody>
          <a:bodyPr>
            <a:normAutofit fontScale="77500" lnSpcReduction="20000"/>
          </a:bodyPr>
          <a:lstStyle/>
          <a:p>
            <a:r>
              <a:rPr lang="en-US" dirty="0" smtClean="0"/>
              <a:t>Overweight less likely to plan</a:t>
            </a:r>
          </a:p>
          <a:p>
            <a:endParaRPr lang="en-US" dirty="0" smtClean="0"/>
          </a:p>
          <a:p>
            <a:r>
              <a:rPr lang="en-US" dirty="0" smtClean="0"/>
              <a:t>Body image predicts independent of weight</a:t>
            </a:r>
          </a:p>
          <a:p>
            <a:endParaRPr lang="en-US" dirty="0"/>
          </a:p>
          <a:p>
            <a:r>
              <a:rPr lang="en-US" dirty="0" smtClean="0"/>
              <a:t>Concern about current image, postnatal image and dieting</a:t>
            </a:r>
          </a:p>
          <a:p>
            <a:r>
              <a:rPr lang="en-US" dirty="0" smtClean="0"/>
              <a:t>Stop for reasons related to body image</a:t>
            </a:r>
          </a:p>
          <a:p>
            <a:endParaRPr lang="en-US" dirty="0"/>
          </a:p>
          <a:p>
            <a:r>
              <a:rPr lang="en-US" dirty="0" smtClean="0"/>
              <a:t>Wanting body back</a:t>
            </a:r>
          </a:p>
          <a:p>
            <a:endParaRPr lang="en-US" dirty="0" smtClean="0"/>
          </a:p>
          <a:p>
            <a:pPr marL="0" indent="0">
              <a:buNone/>
            </a:pPr>
            <a:r>
              <a:rPr lang="en-US" sz="2000" dirty="0"/>
              <a:t>Brown A, </a:t>
            </a:r>
            <a:r>
              <a:rPr lang="en-US" sz="2000" dirty="0" err="1"/>
              <a:t>Rance</a:t>
            </a:r>
            <a:r>
              <a:rPr lang="en-US" sz="2000" dirty="0"/>
              <a:t> J, Warren L. Body image concerns during pregnancy are associated with a shorter breast feeding duration. Midwifery. 2015 Jan 31;31(1):80-</a:t>
            </a:r>
            <a:r>
              <a:rPr lang="en-US" sz="2000" dirty="0" smtClean="0"/>
              <a:t>9</a:t>
            </a:r>
            <a:endParaRPr lang="en-US" dirty="0"/>
          </a:p>
        </p:txBody>
      </p:sp>
      <p:pic>
        <p:nvPicPr>
          <p:cNvPr id="4" name="Picture 3" descr="sw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808" y="1778000"/>
            <a:ext cx="2847192" cy="3801148"/>
          </a:xfrm>
          <a:prstGeom prst="rect">
            <a:avLst/>
          </a:prstGeom>
        </p:spPr>
      </p:pic>
    </p:spTree>
    <p:extLst>
      <p:ext uri="{BB962C8B-B14F-4D97-AF65-F5344CB8AC3E}">
        <p14:creationId xmlns:p14="http://schemas.microsoft.com/office/powerpoint/2010/main" val="9556252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3411"/>
            <a:ext cx="8229600" cy="1143000"/>
          </a:xfrm>
        </p:spPr>
        <p:txBody>
          <a:bodyPr/>
          <a:lstStyle/>
          <a:p>
            <a:r>
              <a:rPr lang="en-US" b="1" dirty="0" smtClean="0">
                <a:solidFill>
                  <a:srgbClr val="800000"/>
                </a:solidFill>
              </a:rPr>
              <a:t>Non responsive feeding</a:t>
            </a:r>
            <a:endParaRPr lang="en-US" b="1" dirty="0">
              <a:solidFill>
                <a:srgbClr val="800000"/>
              </a:solidFill>
            </a:endParaRPr>
          </a:p>
        </p:txBody>
      </p:sp>
      <p:sp>
        <p:nvSpPr>
          <p:cNvPr id="3" name="Content Placeholder 2"/>
          <p:cNvSpPr>
            <a:spLocks noGrp="1"/>
          </p:cNvSpPr>
          <p:nvPr>
            <p:ph idx="1"/>
          </p:nvPr>
        </p:nvSpPr>
        <p:spPr>
          <a:xfrm>
            <a:off x="457199" y="1384085"/>
            <a:ext cx="8419223" cy="5250963"/>
          </a:xfrm>
        </p:spPr>
        <p:txBody>
          <a:bodyPr>
            <a:normAutofit fontScale="55000" lnSpcReduction="20000"/>
          </a:bodyPr>
          <a:lstStyle/>
          <a:p>
            <a:r>
              <a:rPr lang="en-GB" sz="4500" dirty="0">
                <a:solidFill>
                  <a:srgbClr val="800000"/>
                </a:solidFill>
              </a:rPr>
              <a:t>Mothers </a:t>
            </a:r>
            <a:r>
              <a:rPr lang="en-GB" sz="4500" dirty="0" smtClean="0">
                <a:solidFill>
                  <a:srgbClr val="800000"/>
                </a:solidFill>
              </a:rPr>
              <a:t>who are </a:t>
            </a:r>
            <a:r>
              <a:rPr lang="en-GB" sz="4500" dirty="0">
                <a:solidFill>
                  <a:srgbClr val="800000"/>
                </a:solidFill>
              </a:rPr>
              <a:t>obese are also more likely to feed </a:t>
            </a:r>
            <a:r>
              <a:rPr lang="en-GB" sz="4500" dirty="0" smtClean="0">
                <a:solidFill>
                  <a:srgbClr val="800000"/>
                </a:solidFill>
              </a:rPr>
              <a:t>feed to </a:t>
            </a:r>
            <a:r>
              <a:rPr lang="en-GB" sz="4500" dirty="0">
                <a:solidFill>
                  <a:srgbClr val="800000"/>
                </a:solidFill>
              </a:rPr>
              <a:t>a </a:t>
            </a:r>
            <a:r>
              <a:rPr lang="en-GB" sz="4500" dirty="0" smtClean="0">
                <a:solidFill>
                  <a:srgbClr val="800000"/>
                </a:solidFill>
              </a:rPr>
              <a:t>schedule </a:t>
            </a:r>
          </a:p>
          <a:p>
            <a:endParaRPr lang="en-GB" sz="1800" dirty="0">
              <a:solidFill>
                <a:srgbClr val="800000"/>
              </a:solidFill>
            </a:endParaRPr>
          </a:p>
          <a:p>
            <a:pPr marL="0" indent="0">
              <a:buNone/>
            </a:pPr>
            <a:r>
              <a:rPr lang="en-US" sz="2000" dirty="0" err="1"/>
              <a:t>Shloim</a:t>
            </a:r>
            <a:r>
              <a:rPr lang="en-US" sz="2000" dirty="0"/>
              <a:t> N, Rudolf M, </a:t>
            </a:r>
            <a:r>
              <a:rPr lang="en-US" sz="2000" dirty="0" err="1"/>
              <a:t>Feltbower</a:t>
            </a:r>
            <a:r>
              <a:rPr lang="en-US" sz="2000" dirty="0"/>
              <a:t> R, Hetherington M. Adjusting to motherhood. The importance of BMI in predicting maternal well-being, eating behaviour and feeding practice within a cross cultural setting. Appetite. 2014 Oct 1;81:261-8</a:t>
            </a:r>
            <a:r>
              <a:rPr lang="en-US" sz="2000" dirty="0" smtClean="0"/>
              <a:t>.</a:t>
            </a:r>
          </a:p>
          <a:p>
            <a:pPr marL="0" indent="0">
              <a:buNone/>
            </a:pPr>
            <a:endParaRPr lang="en-GB" dirty="0" smtClean="0"/>
          </a:p>
          <a:p>
            <a:r>
              <a:rPr lang="en-GB" sz="4000" dirty="0" smtClean="0">
                <a:solidFill>
                  <a:schemeClr val="accent5">
                    <a:lumMod val="50000"/>
                  </a:schemeClr>
                </a:solidFill>
              </a:rPr>
              <a:t>Mothers who are obese more </a:t>
            </a:r>
            <a:r>
              <a:rPr lang="en-GB" sz="4000" dirty="0">
                <a:solidFill>
                  <a:schemeClr val="accent5">
                    <a:lumMod val="50000"/>
                  </a:schemeClr>
                </a:solidFill>
              </a:rPr>
              <a:t>likely to interpret signs like </a:t>
            </a:r>
            <a:r>
              <a:rPr lang="en-GB" sz="4000" dirty="0" smtClean="0">
                <a:solidFill>
                  <a:schemeClr val="accent5">
                    <a:lumMod val="50000"/>
                  </a:schemeClr>
                </a:solidFill>
              </a:rPr>
              <a:t>crying </a:t>
            </a:r>
            <a:r>
              <a:rPr lang="en-GB" sz="4000" dirty="0">
                <a:solidFill>
                  <a:schemeClr val="accent5">
                    <a:lumMod val="50000"/>
                  </a:schemeClr>
                </a:solidFill>
              </a:rPr>
              <a:t>or putting a toy in their mouth as needing more </a:t>
            </a:r>
            <a:r>
              <a:rPr lang="en-GB" sz="4000" dirty="0" smtClean="0">
                <a:solidFill>
                  <a:schemeClr val="accent5">
                    <a:lumMod val="50000"/>
                  </a:schemeClr>
                </a:solidFill>
              </a:rPr>
              <a:t>milk </a:t>
            </a:r>
          </a:p>
          <a:p>
            <a:pPr marL="0" indent="0">
              <a:buNone/>
            </a:pPr>
            <a:r>
              <a:rPr lang="en-GB" sz="4000" baseline="30000" dirty="0" smtClean="0">
                <a:solidFill>
                  <a:schemeClr val="accent5">
                    <a:lumMod val="50000"/>
                  </a:schemeClr>
                </a:solidFill>
              </a:rPr>
              <a:t> </a:t>
            </a:r>
            <a:endParaRPr lang="en-GB" sz="4000" dirty="0">
              <a:solidFill>
                <a:schemeClr val="accent5">
                  <a:lumMod val="50000"/>
                </a:schemeClr>
              </a:solidFill>
            </a:endParaRPr>
          </a:p>
          <a:p>
            <a:pPr marL="0" indent="0">
              <a:buNone/>
            </a:pPr>
            <a:r>
              <a:rPr lang="en-US" sz="2000" dirty="0"/>
              <a:t>Gross RS, </a:t>
            </a:r>
            <a:r>
              <a:rPr lang="en-US" sz="2000" dirty="0" err="1"/>
              <a:t>Fierman</a:t>
            </a:r>
            <a:r>
              <a:rPr lang="en-US" sz="2000" dirty="0"/>
              <a:t> AH, Mendelsohn AL, </a:t>
            </a:r>
            <a:r>
              <a:rPr lang="en-US" sz="2000" dirty="0" err="1"/>
              <a:t>Chiasson</a:t>
            </a:r>
            <a:r>
              <a:rPr lang="en-US" sz="2000" dirty="0"/>
              <a:t> MA, Rosenberg TJ, </a:t>
            </a:r>
            <a:r>
              <a:rPr lang="en-US" sz="2000" dirty="0" err="1"/>
              <a:t>Scheinmann</a:t>
            </a:r>
            <a:r>
              <a:rPr lang="en-US" sz="2000" dirty="0"/>
              <a:t> R, </a:t>
            </a:r>
            <a:r>
              <a:rPr lang="en-US" sz="2000" dirty="0" err="1"/>
              <a:t>Messito</a:t>
            </a:r>
            <a:r>
              <a:rPr lang="en-US" sz="2000" dirty="0"/>
              <a:t> MJ. Maternal perceptions of infant hunger, satiety, and pressuring feeding styles in an urban Latina WIC population. Academic pediatrics. 2010 Feb 28;10(1):29-35</a:t>
            </a:r>
            <a:r>
              <a:rPr lang="en-US" sz="2000" dirty="0" smtClean="0"/>
              <a:t>.</a:t>
            </a:r>
          </a:p>
          <a:p>
            <a:pPr marL="0" indent="0">
              <a:buNone/>
            </a:pPr>
            <a:endParaRPr lang="en-US" sz="2000" dirty="0" smtClean="0"/>
          </a:p>
          <a:p>
            <a:r>
              <a:rPr lang="en-GB" sz="4500" dirty="0" smtClean="0">
                <a:solidFill>
                  <a:schemeClr val="tx2">
                    <a:lumMod val="50000"/>
                  </a:schemeClr>
                </a:solidFill>
              </a:rPr>
              <a:t>Restrained eaters more likely to feed to a routine</a:t>
            </a:r>
          </a:p>
          <a:p>
            <a:endParaRPr lang="en-GB" sz="1800" dirty="0" smtClean="0">
              <a:solidFill>
                <a:schemeClr val="tx2">
                  <a:lumMod val="50000"/>
                </a:schemeClr>
              </a:solidFill>
            </a:endParaRPr>
          </a:p>
          <a:p>
            <a:pPr marL="0" indent="0">
              <a:buNone/>
            </a:pPr>
            <a:r>
              <a:rPr lang="en-US" sz="2200" dirty="0"/>
              <a:t>Brown A. Maternal restraint and external eating behaviour are associated with formula use or shorter breastfeeding duration. Appetite. 2014 May 1;76:30-5</a:t>
            </a:r>
            <a:r>
              <a:rPr lang="en-US" sz="2200" dirty="0" smtClean="0"/>
              <a:t>.</a:t>
            </a:r>
          </a:p>
          <a:p>
            <a:pPr marL="0" indent="0">
              <a:buNone/>
            </a:pPr>
            <a:endParaRPr lang="en-US" sz="2200" dirty="0" smtClean="0"/>
          </a:p>
          <a:p>
            <a:r>
              <a:rPr lang="en-GB" sz="4000" dirty="0">
                <a:solidFill>
                  <a:srgbClr val="660066"/>
                </a:solidFill>
              </a:rPr>
              <a:t>M</a:t>
            </a:r>
            <a:r>
              <a:rPr lang="en-GB" sz="4000" dirty="0" smtClean="0">
                <a:solidFill>
                  <a:srgbClr val="660066"/>
                </a:solidFill>
              </a:rPr>
              <a:t>others </a:t>
            </a:r>
            <a:r>
              <a:rPr lang="en-GB" sz="4000" dirty="0">
                <a:solidFill>
                  <a:srgbClr val="660066"/>
                </a:solidFill>
              </a:rPr>
              <a:t>with a history of eating disorders </a:t>
            </a:r>
            <a:r>
              <a:rPr lang="en-GB" sz="4000" dirty="0" smtClean="0">
                <a:solidFill>
                  <a:srgbClr val="660066"/>
                </a:solidFill>
              </a:rPr>
              <a:t>feel </a:t>
            </a:r>
            <a:r>
              <a:rPr lang="en-GB" sz="4000" dirty="0">
                <a:solidFill>
                  <a:srgbClr val="660066"/>
                </a:solidFill>
              </a:rPr>
              <a:t>distressed if their infant </a:t>
            </a:r>
            <a:r>
              <a:rPr lang="en-GB" sz="4000" dirty="0" smtClean="0">
                <a:solidFill>
                  <a:srgbClr val="660066"/>
                </a:solidFill>
              </a:rPr>
              <a:t>wants </a:t>
            </a:r>
            <a:r>
              <a:rPr lang="en-GB" sz="4000" dirty="0">
                <a:solidFill>
                  <a:srgbClr val="660066"/>
                </a:solidFill>
              </a:rPr>
              <a:t>to feed </a:t>
            </a:r>
            <a:r>
              <a:rPr lang="en-GB" sz="4000" dirty="0" smtClean="0">
                <a:solidFill>
                  <a:srgbClr val="660066"/>
                </a:solidFill>
              </a:rPr>
              <a:t>frequently</a:t>
            </a:r>
          </a:p>
          <a:p>
            <a:endParaRPr lang="en-GB" sz="1800" dirty="0" smtClean="0">
              <a:solidFill>
                <a:srgbClr val="660066"/>
              </a:solidFill>
            </a:endParaRPr>
          </a:p>
          <a:p>
            <a:pPr marL="0" indent="0">
              <a:buNone/>
            </a:pPr>
            <a:r>
              <a:rPr lang="en-US" sz="2200" dirty="0"/>
              <a:t>Evans J, Grange DL. Body size and parenting in eating disorders: A comparative study of the attitudes of mothers towards their children. International Journal of Eating Disorders. 1995 Jul 1;18(1):39-48.</a:t>
            </a:r>
          </a:p>
        </p:txBody>
      </p:sp>
    </p:spTree>
    <p:extLst>
      <p:ext uri="{BB962C8B-B14F-4D97-AF65-F5344CB8AC3E}">
        <p14:creationId xmlns:p14="http://schemas.microsoft.com/office/powerpoint/2010/main" val="6997753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9914"/>
            <a:ext cx="8229600" cy="5919521"/>
          </a:xfrm>
        </p:spPr>
        <p:txBody>
          <a:bodyPr>
            <a:normAutofit lnSpcReduction="10000"/>
          </a:bodyPr>
          <a:lstStyle/>
          <a:p>
            <a:pPr marL="0" indent="0" algn="ctr">
              <a:buNone/>
            </a:pPr>
            <a:r>
              <a:rPr lang="en-US" i="1" dirty="0" smtClean="0">
                <a:solidFill>
                  <a:srgbClr val="FF0000"/>
                </a:solidFill>
              </a:rPr>
              <a:t>‘I </a:t>
            </a:r>
            <a:r>
              <a:rPr lang="en-US" i="1" dirty="0">
                <a:solidFill>
                  <a:srgbClr val="FF0000"/>
                </a:solidFill>
              </a:rPr>
              <a:t>think women who have breastfed understand what I'm saying - that if you get a boob job it's more reconstructive surgery, actually, than cosmetic </a:t>
            </a:r>
            <a:r>
              <a:rPr lang="en-US" i="1" dirty="0" smtClean="0">
                <a:solidFill>
                  <a:srgbClr val="FF0000"/>
                </a:solidFill>
              </a:rPr>
              <a:t>surgery’</a:t>
            </a:r>
          </a:p>
          <a:p>
            <a:pPr marL="0" indent="0" algn="ctr">
              <a:buNone/>
            </a:pPr>
            <a:endParaRPr lang="en-US" i="1" dirty="0"/>
          </a:p>
          <a:p>
            <a:pPr marL="0" indent="0" algn="ctr">
              <a:buNone/>
            </a:pPr>
            <a:endParaRPr lang="en-US" i="1" dirty="0" smtClean="0"/>
          </a:p>
          <a:p>
            <a:pPr marL="0" indent="0" algn="ctr">
              <a:buNone/>
            </a:pPr>
            <a:r>
              <a:rPr lang="en-GB" i="1" dirty="0" smtClean="0"/>
              <a:t>‘Reconstructive </a:t>
            </a:r>
            <a:r>
              <a:rPr lang="en-GB" i="1" dirty="0"/>
              <a:t>surgery is all about repairing people and restoring function. It is performed to repair and reshape bodily structures affected by birth defects, developmental abnormalities, trauma/injuries, infections, tumours and </a:t>
            </a:r>
            <a:r>
              <a:rPr lang="en-GB" i="1" dirty="0" smtClean="0"/>
              <a:t>disease’</a:t>
            </a:r>
            <a:r>
              <a:rPr lang="en-GB" i="1" dirty="0" smtClean="0">
                <a:effectLst/>
              </a:rPr>
              <a:t> </a:t>
            </a:r>
            <a:endParaRPr lang="en-US" i="1" dirty="0"/>
          </a:p>
        </p:txBody>
      </p:sp>
    </p:spTree>
    <p:extLst>
      <p:ext uri="{BB962C8B-B14F-4D97-AF65-F5344CB8AC3E}">
        <p14:creationId xmlns:p14="http://schemas.microsoft.com/office/powerpoint/2010/main" val="362281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0 at 19.23.28.png"/>
          <p:cNvPicPr>
            <a:picLocks noChangeAspect="1"/>
          </p:cNvPicPr>
          <p:nvPr/>
        </p:nvPicPr>
        <p:blipFill rotWithShape="1">
          <a:blip r:embed="rId2">
            <a:extLst>
              <a:ext uri="{28A0092B-C50C-407E-A947-70E740481C1C}">
                <a14:useLocalDpi xmlns:a14="http://schemas.microsoft.com/office/drawing/2010/main" val="0"/>
              </a:ext>
            </a:extLst>
          </a:blip>
          <a:srcRect l="7315"/>
          <a:stretch/>
        </p:blipFill>
        <p:spPr>
          <a:xfrm>
            <a:off x="657923" y="3228859"/>
            <a:ext cx="2968311" cy="3338451"/>
          </a:xfrm>
          <a:prstGeom prst="rect">
            <a:avLst/>
          </a:prstGeom>
        </p:spPr>
      </p:pic>
      <p:pic>
        <p:nvPicPr>
          <p:cNvPr id="6" name="Content Placeholder 3" descr="Screen Shot 2017-03-17 at 13.29.0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63" r="2275" b="54651"/>
          <a:stretch/>
        </p:blipFill>
        <p:spPr>
          <a:xfrm>
            <a:off x="-1" y="0"/>
            <a:ext cx="9159963" cy="2983402"/>
          </a:xfrm>
        </p:spPr>
      </p:pic>
      <p:pic>
        <p:nvPicPr>
          <p:cNvPr id="2" name="Picture 1" descr="Screen Shot 2017-03-29 at 08.36.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820" y="3228859"/>
            <a:ext cx="4623496" cy="3423596"/>
          </a:xfrm>
          <a:prstGeom prst="rect">
            <a:avLst/>
          </a:prstGeom>
        </p:spPr>
      </p:pic>
    </p:spTree>
    <p:extLst>
      <p:ext uri="{BB962C8B-B14F-4D97-AF65-F5344CB8AC3E}">
        <p14:creationId xmlns:p14="http://schemas.microsoft.com/office/powerpoint/2010/main" val="36064163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jpg"/>
          <p:cNvPicPr>
            <a:picLocks noGrp="1" noChangeAspect="1"/>
          </p:cNvPicPr>
          <p:nvPr>
            <p:ph idx="1"/>
          </p:nvPr>
        </p:nvPicPr>
        <p:blipFill>
          <a:blip r:embed="rId2">
            <a:extLst>
              <a:ext uri="{28A0092B-C50C-407E-A947-70E740481C1C}">
                <a14:useLocalDpi xmlns:a14="http://schemas.microsoft.com/office/drawing/2010/main" val="0"/>
              </a:ext>
            </a:extLst>
          </a:blip>
          <a:srcRect l="-78436" r="-78436"/>
          <a:stretch>
            <a:fillRect/>
          </a:stretch>
        </p:blipFill>
        <p:spPr>
          <a:xfrm>
            <a:off x="-2696642" y="644183"/>
            <a:ext cx="10192722" cy="5605604"/>
          </a:xfrm>
        </p:spPr>
      </p:pic>
      <p:pic>
        <p:nvPicPr>
          <p:cNvPr id="5" name="Picture 4"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644183"/>
            <a:ext cx="4182643" cy="5605604"/>
          </a:xfrm>
          <a:prstGeom prst="rect">
            <a:avLst/>
          </a:prstGeom>
        </p:spPr>
      </p:pic>
    </p:spTree>
    <p:extLst>
      <p:ext uri="{BB962C8B-B14F-4D97-AF65-F5344CB8AC3E}">
        <p14:creationId xmlns:p14="http://schemas.microsoft.com/office/powerpoint/2010/main" val="240285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20" y="168293"/>
            <a:ext cx="8229600" cy="1143000"/>
          </a:xfrm>
        </p:spPr>
        <p:txBody>
          <a:bodyPr/>
          <a:lstStyle/>
          <a:p>
            <a:pPr algn="l"/>
            <a:r>
              <a:rPr lang="en-US" b="1" dirty="0" smtClean="0">
                <a:solidFill>
                  <a:srgbClr val="800000"/>
                </a:solidFill>
              </a:rPr>
              <a:t>Overview</a:t>
            </a:r>
            <a:endParaRPr lang="en-US" b="1" dirty="0">
              <a:solidFill>
                <a:srgbClr val="800000"/>
              </a:solidFill>
            </a:endParaRPr>
          </a:p>
        </p:txBody>
      </p:sp>
      <p:sp>
        <p:nvSpPr>
          <p:cNvPr id="3" name="Content Placeholder 2"/>
          <p:cNvSpPr>
            <a:spLocks noGrp="1"/>
          </p:cNvSpPr>
          <p:nvPr>
            <p:ph idx="1"/>
          </p:nvPr>
        </p:nvSpPr>
        <p:spPr>
          <a:xfrm>
            <a:off x="185520" y="1600200"/>
            <a:ext cx="4563355" cy="5024482"/>
          </a:xfrm>
        </p:spPr>
        <p:txBody>
          <a:bodyPr>
            <a:normAutofit fontScale="85000" lnSpcReduction="20000"/>
          </a:bodyPr>
          <a:lstStyle/>
          <a:p>
            <a:r>
              <a:rPr lang="en-US" dirty="0" smtClean="0"/>
              <a:t>Attitudes</a:t>
            </a:r>
          </a:p>
          <a:p>
            <a:pPr marL="0" indent="0">
              <a:buNone/>
            </a:pPr>
            <a:endParaRPr lang="en-US" dirty="0" smtClean="0"/>
          </a:p>
          <a:p>
            <a:r>
              <a:rPr lang="en-US" dirty="0" smtClean="0"/>
              <a:t>Confidence, self efficacy and assurance</a:t>
            </a:r>
          </a:p>
          <a:p>
            <a:endParaRPr lang="en-US" dirty="0" smtClean="0"/>
          </a:p>
          <a:p>
            <a:r>
              <a:rPr lang="en-US" dirty="0" smtClean="0"/>
              <a:t>Body image </a:t>
            </a:r>
          </a:p>
          <a:p>
            <a:endParaRPr lang="en-US" dirty="0" smtClean="0"/>
          </a:p>
          <a:p>
            <a:r>
              <a:rPr lang="en-US" dirty="0" smtClean="0"/>
              <a:t>Transition to motherhood</a:t>
            </a:r>
          </a:p>
          <a:p>
            <a:endParaRPr lang="en-US" dirty="0" smtClean="0"/>
          </a:p>
          <a:p>
            <a:r>
              <a:rPr lang="en-US" dirty="0" smtClean="0"/>
              <a:t>Parenting culture</a:t>
            </a:r>
          </a:p>
          <a:p>
            <a:endParaRPr lang="en-US" dirty="0" smtClean="0"/>
          </a:p>
          <a:p>
            <a:r>
              <a:rPr lang="en-US" dirty="0" smtClean="0"/>
              <a:t>Mental health</a:t>
            </a:r>
          </a:p>
          <a:p>
            <a:endParaRPr lang="en-US" dirty="0" smtClean="0"/>
          </a:p>
          <a:p>
            <a:pPr marL="0" indent="0">
              <a:buNone/>
            </a:pPr>
            <a:endParaRPr lang="en-US" dirty="0" smtClean="0"/>
          </a:p>
        </p:txBody>
      </p:sp>
      <p:pic>
        <p:nvPicPr>
          <p:cNvPr id="4" name="Picture 3" descr="iStock-450597257.jpg"/>
          <p:cNvPicPr>
            <a:picLocks noChangeAspect="1"/>
          </p:cNvPicPr>
          <p:nvPr/>
        </p:nvPicPr>
        <p:blipFill rotWithShape="1">
          <a:blip r:embed="rId2">
            <a:extLst>
              <a:ext uri="{28A0092B-C50C-407E-A947-70E740481C1C}">
                <a14:useLocalDpi xmlns:a14="http://schemas.microsoft.com/office/drawing/2010/main" val="0"/>
              </a:ext>
            </a:extLst>
          </a:blip>
          <a:srcRect l="39142" r="16142"/>
          <a:stretch/>
        </p:blipFill>
        <p:spPr>
          <a:xfrm>
            <a:off x="4816455" y="168293"/>
            <a:ext cx="4327545" cy="6456389"/>
          </a:xfrm>
          <a:prstGeom prst="rect">
            <a:avLst/>
          </a:prstGeom>
        </p:spPr>
      </p:pic>
    </p:spTree>
    <p:extLst>
      <p:ext uri="{BB962C8B-B14F-4D97-AF65-F5344CB8AC3E}">
        <p14:creationId xmlns:p14="http://schemas.microsoft.com/office/powerpoint/2010/main" val="2733945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20 at 17.05.4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249" t="60161" r="-1249" b="2584"/>
          <a:stretch/>
        </p:blipFill>
        <p:spPr>
          <a:xfrm>
            <a:off x="0" y="14270"/>
            <a:ext cx="9144000" cy="1555312"/>
          </a:xfrm>
        </p:spPr>
      </p:pic>
      <p:sp>
        <p:nvSpPr>
          <p:cNvPr id="5" name="Rectangle 4"/>
          <p:cNvSpPr/>
          <p:nvPr/>
        </p:nvSpPr>
        <p:spPr>
          <a:xfrm>
            <a:off x="267577" y="5565338"/>
            <a:ext cx="8876423" cy="646331"/>
          </a:xfrm>
          <a:prstGeom prst="rect">
            <a:avLst/>
          </a:prstGeom>
        </p:spPr>
        <p:txBody>
          <a:bodyPr wrap="square">
            <a:spAutoFit/>
          </a:bodyPr>
          <a:lstStyle/>
          <a:p>
            <a:pPr algn="ctr"/>
            <a:r>
              <a:rPr lang="en-US" dirty="0">
                <a:solidFill>
                  <a:srgbClr val="FF0000"/>
                </a:solidFill>
              </a:rPr>
              <a:t>https://</a:t>
            </a:r>
            <a:r>
              <a:rPr lang="en-US" dirty="0" err="1">
                <a:solidFill>
                  <a:srgbClr val="FF0000"/>
                </a:solidFill>
              </a:rPr>
              <a:t>theconversation.com</a:t>
            </a:r>
            <a:r>
              <a:rPr lang="en-US" dirty="0">
                <a:solidFill>
                  <a:srgbClr val="FF0000"/>
                </a:solidFill>
              </a:rPr>
              <a:t>/social-media-is-putting-pregnant-women-under-pressure-to-look-perfect-61881</a:t>
            </a:r>
          </a:p>
        </p:txBody>
      </p:sp>
      <p:sp>
        <p:nvSpPr>
          <p:cNvPr id="6" name="Rectangle 5"/>
          <p:cNvSpPr/>
          <p:nvPr/>
        </p:nvSpPr>
        <p:spPr>
          <a:xfrm>
            <a:off x="285416" y="6211669"/>
            <a:ext cx="8619548" cy="646331"/>
          </a:xfrm>
          <a:prstGeom prst="rect">
            <a:avLst/>
          </a:prstGeom>
        </p:spPr>
        <p:txBody>
          <a:bodyPr wrap="square">
            <a:spAutoFit/>
          </a:bodyPr>
          <a:lstStyle/>
          <a:p>
            <a:pPr algn="ctr"/>
            <a:r>
              <a:rPr lang="en-US" dirty="0">
                <a:solidFill>
                  <a:srgbClr val="000090"/>
                </a:solidFill>
              </a:rPr>
              <a:t>Hicks S, Brown A. Higher Facebook use predicts greater body image dissatisfaction during pregnancy: The role of self-comparison. Midwifery. 2016 Sep 30;40:132-40.</a:t>
            </a:r>
          </a:p>
        </p:txBody>
      </p:sp>
      <p:sp>
        <p:nvSpPr>
          <p:cNvPr id="7" name="TextBox 6"/>
          <p:cNvSpPr txBox="1"/>
          <p:nvPr/>
        </p:nvSpPr>
        <p:spPr>
          <a:xfrm>
            <a:off x="267577" y="1983158"/>
            <a:ext cx="8637387" cy="3108544"/>
          </a:xfrm>
          <a:prstGeom prst="rect">
            <a:avLst/>
          </a:prstGeom>
          <a:noFill/>
        </p:spPr>
        <p:txBody>
          <a:bodyPr wrap="square" rtlCol="0">
            <a:spAutoFit/>
          </a:bodyPr>
          <a:lstStyle/>
          <a:p>
            <a:pPr algn="ctr"/>
            <a:r>
              <a:rPr lang="en-US" sz="2800" dirty="0" smtClean="0">
                <a:solidFill>
                  <a:schemeClr val="accent5">
                    <a:lumMod val="75000"/>
                  </a:schemeClr>
                </a:solidFill>
              </a:rPr>
              <a:t>60% worried about losing the weight</a:t>
            </a:r>
          </a:p>
          <a:p>
            <a:pPr algn="ctr"/>
            <a:r>
              <a:rPr lang="en-US" sz="2800" dirty="0" smtClean="0">
                <a:solidFill>
                  <a:srgbClr val="660066"/>
                </a:solidFill>
              </a:rPr>
              <a:t>58% feel pressured to return to pre pregnant self</a:t>
            </a:r>
          </a:p>
          <a:p>
            <a:pPr algn="ctr"/>
            <a:r>
              <a:rPr lang="en-US" sz="2800" dirty="0" smtClean="0">
                <a:solidFill>
                  <a:srgbClr val="31859C"/>
                </a:solidFill>
              </a:rPr>
              <a:t>68% worried about the effect of pregnancy</a:t>
            </a:r>
          </a:p>
          <a:p>
            <a:pPr algn="ctr"/>
            <a:r>
              <a:rPr lang="en-US" sz="2800" dirty="0" smtClean="0">
                <a:solidFill>
                  <a:srgbClr val="660066"/>
                </a:solidFill>
              </a:rPr>
              <a:t>55% pressure to have the perfect bump</a:t>
            </a:r>
          </a:p>
          <a:p>
            <a:pPr algn="ctr"/>
            <a:endParaRPr lang="en-US" sz="2800" dirty="0"/>
          </a:p>
          <a:p>
            <a:pPr algn="ctr"/>
            <a:r>
              <a:rPr lang="en-US" sz="2800" dirty="0" smtClean="0">
                <a:solidFill>
                  <a:srgbClr val="31859C"/>
                </a:solidFill>
              </a:rPr>
              <a:t>18% feel more attractive during pregnancy than usual</a:t>
            </a:r>
          </a:p>
          <a:p>
            <a:pPr algn="ctr"/>
            <a:r>
              <a:rPr lang="en-US" sz="2800" dirty="0" smtClean="0">
                <a:solidFill>
                  <a:srgbClr val="660066"/>
                </a:solidFill>
              </a:rPr>
              <a:t>23% pregnancy has not affected how I feel about my body</a:t>
            </a:r>
            <a:endParaRPr lang="en-US" sz="2800" dirty="0">
              <a:solidFill>
                <a:srgbClr val="660066"/>
              </a:solidFill>
            </a:endParaRPr>
          </a:p>
        </p:txBody>
      </p:sp>
    </p:spTree>
    <p:extLst>
      <p:ext uri="{BB962C8B-B14F-4D97-AF65-F5344CB8AC3E}">
        <p14:creationId xmlns:p14="http://schemas.microsoft.com/office/powerpoint/2010/main" val="1063344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1-19 at 12.50.19.png"/>
          <p:cNvPicPr>
            <a:picLocks noGrp="1" noChangeAspect="1"/>
          </p:cNvPicPr>
          <p:nvPr>
            <p:ph idx="1"/>
          </p:nvPr>
        </p:nvPicPr>
        <p:blipFill>
          <a:blip r:embed="rId2">
            <a:extLst>
              <a:ext uri="{28A0092B-C50C-407E-A947-70E740481C1C}">
                <a14:useLocalDpi xmlns:a14="http://schemas.microsoft.com/office/drawing/2010/main" val="0"/>
              </a:ext>
            </a:extLst>
          </a:blip>
          <a:srcRect l="-13387" r="-13387"/>
          <a:stretch>
            <a:fillRect/>
          </a:stretch>
        </p:blipFill>
        <p:spPr>
          <a:xfrm>
            <a:off x="-759795" y="420166"/>
            <a:ext cx="10590382" cy="5824302"/>
          </a:xfrm>
        </p:spPr>
      </p:pic>
    </p:spTree>
    <p:extLst>
      <p:ext uri="{BB962C8B-B14F-4D97-AF65-F5344CB8AC3E}">
        <p14:creationId xmlns:p14="http://schemas.microsoft.com/office/powerpoint/2010/main" val="23376869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kk.jpg"/>
          <p:cNvPicPr>
            <a:picLocks noChangeAspect="1"/>
          </p:cNvPicPr>
          <p:nvPr/>
        </p:nvPicPr>
        <p:blipFill rotWithShape="1">
          <a:blip r:embed="rId2">
            <a:extLst>
              <a:ext uri="{28A0092B-C50C-407E-A947-70E740481C1C}">
                <a14:useLocalDpi xmlns:a14="http://schemas.microsoft.com/office/drawing/2010/main" val="0"/>
              </a:ext>
            </a:extLst>
          </a:blip>
          <a:srcRect l="9193" r="43691"/>
          <a:stretch/>
        </p:blipFill>
        <p:spPr>
          <a:xfrm>
            <a:off x="2722149" y="0"/>
            <a:ext cx="6421851" cy="6858000"/>
          </a:xfrm>
          <a:prstGeom prst="rect">
            <a:avLst/>
          </a:prstGeom>
        </p:spPr>
      </p:pic>
      <p:sp>
        <p:nvSpPr>
          <p:cNvPr id="2" name="Title 1"/>
          <p:cNvSpPr>
            <a:spLocks noGrp="1"/>
          </p:cNvSpPr>
          <p:nvPr>
            <p:ph type="ctrTitle"/>
          </p:nvPr>
        </p:nvSpPr>
        <p:spPr>
          <a:xfrm>
            <a:off x="0" y="2130425"/>
            <a:ext cx="3710402" cy="1470025"/>
          </a:xfrm>
        </p:spPr>
        <p:txBody>
          <a:bodyPr>
            <a:noAutofit/>
          </a:bodyPr>
          <a:lstStyle/>
          <a:p>
            <a:r>
              <a:rPr lang="en-US" sz="7200" b="1" dirty="0" smtClean="0">
                <a:solidFill>
                  <a:srgbClr val="800000"/>
                </a:solidFill>
              </a:rPr>
              <a:t>Maternal mental health</a:t>
            </a:r>
            <a:endParaRPr lang="en-US" sz="7200" b="1" dirty="0">
              <a:solidFill>
                <a:srgbClr val="800000"/>
              </a:solidFill>
            </a:endParaRPr>
          </a:p>
        </p:txBody>
      </p:sp>
    </p:spTree>
    <p:extLst>
      <p:ext uri="{BB962C8B-B14F-4D97-AF65-F5344CB8AC3E}">
        <p14:creationId xmlns:p14="http://schemas.microsoft.com/office/powerpoint/2010/main" val="175838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15 at 12.50.48.png"/>
          <p:cNvPicPr>
            <a:picLocks noGrp="1" noChangeAspect="1"/>
          </p:cNvPicPr>
          <p:nvPr>
            <p:ph idx="1"/>
          </p:nvPr>
        </p:nvPicPr>
        <p:blipFill>
          <a:blip r:embed="rId2">
            <a:extLst>
              <a:ext uri="{28A0092B-C50C-407E-A947-70E740481C1C}">
                <a14:useLocalDpi xmlns:a14="http://schemas.microsoft.com/office/drawing/2010/main" val="0"/>
              </a:ext>
            </a:extLst>
          </a:blip>
          <a:srcRect t="-197483" b="-197483"/>
          <a:stretch>
            <a:fillRect/>
          </a:stretch>
        </p:blipFill>
        <p:spPr>
          <a:xfrm>
            <a:off x="-10910" y="-1895685"/>
            <a:ext cx="9154910" cy="5034848"/>
          </a:xfrm>
        </p:spPr>
      </p:pic>
      <p:pic>
        <p:nvPicPr>
          <p:cNvPr id="5" name="Picture 4" descr="Screen Shot 2017-07-15 at 12.5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 y="1762079"/>
            <a:ext cx="9154910" cy="1220125"/>
          </a:xfrm>
          <a:prstGeom prst="rect">
            <a:avLst/>
          </a:prstGeom>
        </p:spPr>
      </p:pic>
      <p:pic>
        <p:nvPicPr>
          <p:cNvPr id="6" name="Picture 5" descr="Screen Shot 2017-07-15 at 12.49.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5130"/>
            <a:ext cx="9154910" cy="3502870"/>
          </a:xfrm>
          <a:prstGeom prst="rect">
            <a:avLst/>
          </a:prstGeom>
        </p:spPr>
      </p:pic>
    </p:spTree>
    <p:extLst>
      <p:ext uri="{BB962C8B-B14F-4D97-AF65-F5344CB8AC3E}">
        <p14:creationId xmlns:p14="http://schemas.microsoft.com/office/powerpoint/2010/main" val="146532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3799"/>
            <a:ext cx="8229600" cy="6264055"/>
          </a:xfrm>
        </p:spPr>
        <p:txBody>
          <a:bodyPr/>
          <a:lstStyle/>
          <a:p>
            <a:pPr marL="0" indent="0" algn="ctr">
              <a:buNone/>
            </a:pPr>
            <a:r>
              <a:rPr lang="en-GB" sz="4400" b="1" dirty="0">
                <a:solidFill>
                  <a:srgbClr val="800000"/>
                </a:solidFill>
              </a:rPr>
              <a:t>‘Breastfeeding stops mothers getting postnatal depression</a:t>
            </a:r>
            <a:r>
              <a:rPr lang="en-GB" sz="4400" b="1" dirty="0" smtClean="0">
                <a:solidFill>
                  <a:srgbClr val="800000"/>
                </a:solidFill>
              </a:rPr>
              <a:t>’</a:t>
            </a:r>
            <a:r>
              <a:rPr lang="en-GB" sz="4400" b="1" dirty="0"/>
              <a:t> </a:t>
            </a:r>
            <a:endParaRPr lang="en-GB" sz="4400" b="1" dirty="0" smtClean="0"/>
          </a:p>
          <a:p>
            <a:pPr marL="0" indent="0" algn="ctr">
              <a:buNone/>
            </a:pPr>
            <a:endParaRPr lang="en-GB" sz="4400" b="1" dirty="0"/>
          </a:p>
          <a:p>
            <a:pPr marL="0" indent="0" algn="ctr">
              <a:buNone/>
            </a:pPr>
            <a:r>
              <a:rPr lang="en-GB" sz="4400" b="1" dirty="0" smtClean="0">
                <a:solidFill>
                  <a:schemeClr val="accent5">
                    <a:lumMod val="50000"/>
                  </a:schemeClr>
                </a:solidFill>
              </a:rPr>
              <a:t>‘</a:t>
            </a:r>
            <a:r>
              <a:rPr lang="en-GB" sz="4400" b="1" dirty="0">
                <a:solidFill>
                  <a:schemeClr val="accent5">
                    <a:lumMod val="50000"/>
                  </a:schemeClr>
                </a:solidFill>
              </a:rPr>
              <a:t>Not breastfeeding leads to postnatal depression</a:t>
            </a:r>
            <a:r>
              <a:rPr lang="en-GB" sz="4400" b="1" dirty="0" smtClean="0">
                <a:solidFill>
                  <a:schemeClr val="accent5">
                    <a:lumMod val="50000"/>
                  </a:schemeClr>
                </a:solidFill>
              </a:rPr>
              <a:t>’</a:t>
            </a:r>
          </a:p>
          <a:p>
            <a:pPr marL="0" indent="0" algn="ctr">
              <a:buNone/>
            </a:pPr>
            <a:endParaRPr lang="en-GB" sz="4400" b="1" dirty="0"/>
          </a:p>
          <a:p>
            <a:pPr marL="0" indent="0" algn="ctr">
              <a:buNone/>
            </a:pPr>
            <a:r>
              <a:rPr lang="en-GB" sz="4400" b="1" dirty="0" smtClean="0">
                <a:solidFill>
                  <a:schemeClr val="accent4">
                    <a:lumMod val="75000"/>
                  </a:schemeClr>
                </a:solidFill>
              </a:rPr>
              <a:t>‘</a:t>
            </a:r>
            <a:r>
              <a:rPr lang="en-GB" sz="4400" b="1" dirty="0">
                <a:solidFill>
                  <a:schemeClr val="accent4">
                    <a:lumMod val="75000"/>
                  </a:schemeClr>
                </a:solidFill>
              </a:rPr>
              <a:t>Breastfeeding leads to postnatal depression’</a:t>
            </a:r>
          </a:p>
          <a:p>
            <a:endParaRPr lang="en-US" dirty="0"/>
          </a:p>
        </p:txBody>
      </p:sp>
    </p:spTree>
    <p:extLst>
      <p:ext uri="{BB962C8B-B14F-4D97-AF65-F5344CB8AC3E}">
        <p14:creationId xmlns:p14="http://schemas.microsoft.com/office/powerpoint/2010/main" val="3508579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3411"/>
            <a:ext cx="8881113" cy="1143000"/>
          </a:xfrm>
        </p:spPr>
        <p:txBody>
          <a:bodyPr>
            <a:normAutofit/>
          </a:bodyPr>
          <a:lstStyle/>
          <a:p>
            <a:r>
              <a:rPr lang="en-US" b="1" dirty="0" smtClean="0">
                <a:solidFill>
                  <a:srgbClr val="800000"/>
                </a:solidFill>
              </a:rPr>
              <a:t>Why might BF protect against PND?</a:t>
            </a:r>
            <a:endParaRPr lang="en-US" b="1" dirty="0">
              <a:solidFill>
                <a:srgbClr val="800000"/>
              </a:solidFill>
            </a:endParaRPr>
          </a:p>
        </p:txBody>
      </p:sp>
      <p:sp>
        <p:nvSpPr>
          <p:cNvPr id="3" name="Content Placeholder 2"/>
          <p:cNvSpPr>
            <a:spLocks noGrp="1"/>
          </p:cNvSpPr>
          <p:nvPr>
            <p:ph idx="1"/>
          </p:nvPr>
        </p:nvSpPr>
        <p:spPr>
          <a:xfrm>
            <a:off x="457200" y="1600200"/>
            <a:ext cx="5079861" cy="4920697"/>
          </a:xfrm>
        </p:spPr>
        <p:txBody>
          <a:bodyPr>
            <a:normAutofit fontScale="92500" lnSpcReduction="10000"/>
          </a:bodyPr>
          <a:lstStyle/>
          <a:p>
            <a:r>
              <a:rPr lang="en-US" dirty="0" smtClean="0"/>
              <a:t>Body doing what it ‘expects’?</a:t>
            </a:r>
          </a:p>
          <a:p>
            <a:endParaRPr lang="en-US" dirty="0"/>
          </a:p>
          <a:p>
            <a:r>
              <a:rPr lang="en-US" dirty="0" smtClean="0"/>
              <a:t>Expected hormonal balance</a:t>
            </a:r>
          </a:p>
          <a:p>
            <a:endParaRPr lang="en-US" dirty="0"/>
          </a:p>
          <a:p>
            <a:r>
              <a:rPr lang="en-US" dirty="0" smtClean="0"/>
              <a:t>Meeting expectations</a:t>
            </a:r>
          </a:p>
          <a:p>
            <a:endParaRPr lang="en-US" dirty="0"/>
          </a:p>
          <a:p>
            <a:r>
              <a:rPr lang="en-US" dirty="0" smtClean="0"/>
              <a:t>Feel doing something ‘right’?</a:t>
            </a:r>
          </a:p>
          <a:p>
            <a:endParaRPr lang="en-US" dirty="0"/>
          </a:p>
          <a:p>
            <a:r>
              <a:rPr lang="en-US" dirty="0" smtClean="0"/>
              <a:t>Easier experience? </a:t>
            </a:r>
            <a:endParaRPr lang="en-US" dirty="0"/>
          </a:p>
        </p:txBody>
      </p:sp>
      <p:pic>
        <p:nvPicPr>
          <p:cNvPr id="4" name="Picture 3" descr="bf11.jpg"/>
          <p:cNvPicPr>
            <a:picLocks noChangeAspect="1"/>
          </p:cNvPicPr>
          <p:nvPr/>
        </p:nvPicPr>
        <p:blipFill rotWithShape="1">
          <a:blip r:embed="rId2">
            <a:extLst>
              <a:ext uri="{28A0092B-C50C-407E-A947-70E740481C1C}">
                <a14:useLocalDpi xmlns:a14="http://schemas.microsoft.com/office/drawing/2010/main" val="0"/>
              </a:ext>
            </a:extLst>
          </a:blip>
          <a:srcRect l="14968" t="342" r="20237" b="7369"/>
          <a:stretch/>
        </p:blipFill>
        <p:spPr>
          <a:xfrm>
            <a:off x="6866516" y="1694770"/>
            <a:ext cx="2145530" cy="2482227"/>
          </a:xfrm>
          <a:prstGeom prst="rect">
            <a:avLst/>
          </a:prstGeom>
        </p:spPr>
      </p:pic>
      <p:pic>
        <p:nvPicPr>
          <p:cNvPr id="5" name="Picture 4" descr="bf photo 4 blog.jpg"/>
          <p:cNvPicPr>
            <a:picLocks noChangeAspect="1"/>
          </p:cNvPicPr>
          <p:nvPr/>
        </p:nvPicPr>
        <p:blipFill rotWithShape="1">
          <a:blip r:embed="rId3">
            <a:extLst>
              <a:ext uri="{28A0092B-C50C-407E-A947-70E740481C1C}">
                <a14:useLocalDpi xmlns:a14="http://schemas.microsoft.com/office/drawing/2010/main" val="0"/>
              </a:ext>
            </a:extLst>
          </a:blip>
          <a:srcRect t="6654" r="23544" b="7293"/>
          <a:stretch/>
        </p:blipFill>
        <p:spPr>
          <a:xfrm>
            <a:off x="6866516" y="4543630"/>
            <a:ext cx="2145530" cy="1986104"/>
          </a:xfrm>
          <a:prstGeom prst="rect">
            <a:avLst/>
          </a:prstGeom>
        </p:spPr>
      </p:pic>
    </p:spTree>
    <p:extLst>
      <p:ext uri="{BB962C8B-B14F-4D97-AF65-F5344CB8AC3E}">
        <p14:creationId xmlns:p14="http://schemas.microsoft.com/office/powerpoint/2010/main" val="407945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19" y="274638"/>
            <a:ext cx="8785572" cy="1143000"/>
          </a:xfrm>
        </p:spPr>
        <p:txBody>
          <a:bodyPr>
            <a:noAutofit/>
          </a:bodyPr>
          <a:lstStyle/>
          <a:p>
            <a:r>
              <a:rPr lang="en-US" sz="3600" b="1" dirty="0" smtClean="0">
                <a:solidFill>
                  <a:srgbClr val="800000"/>
                </a:solidFill>
              </a:rPr>
              <a:t>Why might not breastfeeding increase risk?</a:t>
            </a:r>
            <a:endParaRPr lang="en-US" sz="3600" b="1" dirty="0">
              <a:solidFill>
                <a:srgbClr val="800000"/>
              </a:solidFill>
            </a:endParaRPr>
          </a:p>
        </p:txBody>
      </p:sp>
      <p:sp>
        <p:nvSpPr>
          <p:cNvPr id="3" name="Content Placeholder 2"/>
          <p:cNvSpPr>
            <a:spLocks noGrp="1"/>
          </p:cNvSpPr>
          <p:nvPr>
            <p:ph idx="1"/>
          </p:nvPr>
        </p:nvSpPr>
        <p:spPr>
          <a:xfrm>
            <a:off x="457200" y="1600200"/>
            <a:ext cx="5107432" cy="4842064"/>
          </a:xfrm>
        </p:spPr>
        <p:txBody>
          <a:bodyPr>
            <a:normAutofit/>
          </a:bodyPr>
          <a:lstStyle/>
          <a:p>
            <a:r>
              <a:rPr lang="en-US" dirty="0" smtClean="0"/>
              <a:t>Dependent on context of why</a:t>
            </a:r>
          </a:p>
          <a:p>
            <a:endParaRPr lang="en-US" dirty="0"/>
          </a:p>
          <a:p>
            <a:r>
              <a:rPr lang="en-US" dirty="0" smtClean="0"/>
              <a:t>Intention is important</a:t>
            </a:r>
          </a:p>
          <a:p>
            <a:endParaRPr lang="en-US" dirty="0"/>
          </a:p>
          <a:p>
            <a:r>
              <a:rPr lang="en-US" dirty="0" smtClean="0"/>
              <a:t>Experience is important</a:t>
            </a:r>
          </a:p>
          <a:p>
            <a:endParaRPr lang="en-US" dirty="0"/>
          </a:p>
          <a:p>
            <a:r>
              <a:rPr lang="en-US" dirty="0" smtClean="0"/>
              <a:t>Post BF feelings are vital</a:t>
            </a:r>
            <a:endParaRPr lang="en-US" dirty="0"/>
          </a:p>
        </p:txBody>
      </p:sp>
      <p:pic>
        <p:nvPicPr>
          <p:cNvPr id="4" name="Picture 3" descr="AdobeStock_80236282.jpeg"/>
          <p:cNvPicPr>
            <a:picLocks noChangeAspect="1"/>
          </p:cNvPicPr>
          <p:nvPr/>
        </p:nvPicPr>
        <p:blipFill rotWithShape="1">
          <a:blip r:embed="rId2">
            <a:extLst>
              <a:ext uri="{28A0092B-C50C-407E-A947-70E740481C1C}">
                <a14:useLocalDpi xmlns:a14="http://schemas.microsoft.com/office/drawing/2010/main" val="0"/>
              </a:ext>
            </a:extLst>
          </a:blip>
          <a:srcRect l="27366" r="31902"/>
          <a:stretch/>
        </p:blipFill>
        <p:spPr>
          <a:xfrm>
            <a:off x="5931243" y="1600200"/>
            <a:ext cx="3064549" cy="5015909"/>
          </a:xfrm>
          <a:prstGeom prst="rect">
            <a:avLst/>
          </a:prstGeom>
        </p:spPr>
      </p:pic>
    </p:spTree>
    <p:extLst>
      <p:ext uri="{BB962C8B-B14F-4D97-AF65-F5344CB8AC3E}">
        <p14:creationId xmlns:p14="http://schemas.microsoft.com/office/powerpoint/2010/main" val="4008827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06" y="160487"/>
            <a:ext cx="8503494" cy="1143000"/>
          </a:xfrm>
        </p:spPr>
        <p:txBody>
          <a:bodyPr>
            <a:normAutofit/>
          </a:bodyPr>
          <a:lstStyle/>
          <a:p>
            <a:pPr algn="l"/>
            <a:r>
              <a:rPr lang="en-US" sz="3600" b="1" dirty="0" smtClean="0">
                <a:solidFill>
                  <a:srgbClr val="800000"/>
                </a:solidFill>
              </a:rPr>
              <a:t>BF difficulties increase risk</a:t>
            </a:r>
            <a:endParaRPr lang="en-US" sz="3600" b="1" dirty="0">
              <a:solidFill>
                <a:srgbClr val="800000"/>
              </a:solidFill>
            </a:endParaRPr>
          </a:p>
        </p:txBody>
      </p:sp>
      <p:sp>
        <p:nvSpPr>
          <p:cNvPr id="3" name="Content Placeholder 2"/>
          <p:cNvSpPr>
            <a:spLocks noGrp="1"/>
          </p:cNvSpPr>
          <p:nvPr>
            <p:ph idx="1"/>
          </p:nvPr>
        </p:nvSpPr>
        <p:spPr>
          <a:xfrm>
            <a:off x="183306" y="1600200"/>
            <a:ext cx="5180814" cy="4992041"/>
          </a:xfrm>
        </p:spPr>
        <p:txBody>
          <a:bodyPr>
            <a:normAutofit fontScale="70000" lnSpcReduction="20000"/>
          </a:bodyPr>
          <a:lstStyle/>
          <a:p>
            <a:r>
              <a:rPr lang="en-GB" sz="3400" dirty="0" smtClean="0">
                <a:solidFill>
                  <a:srgbClr val="215968"/>
                </a:solidFill>
              </a:rPr>
              <a:t>Pain &amp; difficulty associated with increased risk of stopping</a:t>
            </a:r>
          </a:p>
          <a:p>
            <a:endParaRPr lang="en-GB" sz="3400" dirty="0"/>
          </a:p>
          <a:p>
            <a:r>
              <a:rPr lang="en-GB" sz="3400" dirty="0" smtClean="0">
                <a:solidFill>
                  <a:schemeClr val="accent4">
                    <a:lumMod val="50000"/>
                  </a:schemeClr>
                </a:solidFill>
              </a:rPr>
              <a:t>Feeds are likely to be longer</a:t>
            </a:r>
          </a:p>
          <a:p>
            <a:endParaRPr lang="en-GB" sz="3400" dirty="0"/>
          </a:p>
          <a:p>
            <a:r>
              <a:rPr lang="en-GB" sz="3400" dirty="0" smtClean="0">
                <a:solidFill>
                  <a:srgbClr val="215968"/>
                </a:solidFill>
              </a:rPr>
              <a:t>More difficult than believed </a:t>
            </a:r>
          </a:p>
          <a:p>
            <a:endParaRPr lang="en-GB" sz="3400" dirty="0"/>
          </a:p>
          <a:p>
            <a:r>
              <a:rPr lang="en-GB" sz="3400" dirty="0" smtClean="0">
                <a:solidFill>
                  <a:srgbClr val="403152"/>
                </a:solidFill>
              </a:rPr>
              <a:t>Feelings of loss at stopping</a:t>
            </a:r>
          </a:p>
          <a:p>
            <a:endParaRPr lang="en-GB" sz="3400" dirty="0"/>
          </a:p>
          <a:p>
            <a:r>
              <a:rPr lang="en-GB" sz="3400" dirty="0" smtClean="0">
                <a:solidFill>
                  <a:srgbClr val="215968"/>
                </a:solidFill>
              </a:rPr>
              <a:t>Pain can lead to depression</a:t>
            </a:r>
          </a:p>
          <a:p>
            <a:endParaRPr lang="en-GB" dirty="0"/>
          </a:p>
          <a:p>
            <a:pPr marL="0" indent="0">
              <a:buNone/>
            </a:pPr>
            <a:r>
              <a:rPr lang="en-US" sz="2200" dirty="0"/>
              <a:t>Brown A, </a:t>
            </a:r>
            <a:r>
              <a:rPr lang="en-US" sz="2200" dirty="0" err="1"/>
              <a:t>Rance</a:t>
            </a:r>
            <a:r>
              <a:rPr lang="en-US" sz="2200" dirty="0"/>
              <a:t> J, Bennett P. Understanding the relationship between breastfeeding and postnatal depression: the role of pain and physical difficulties. Journal of advanced nursing. 2016 Feb 1;72(2):273-82.</a:t>
            </a:r>
            <a:endParaRPr lang="en-GB" sz="2200" dirty="0" smtClean="0"/>
          </a:p>
        </p:txBody>
      </p:sp>
      <p:pic>
        <p:nvPicPr>
          <p:cNvPr id="4" name="Picture 3" descr="Screen Shot 2016-11-01 at 13.35.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305" y="160487"/>
            <a:ext cx="3395299" cy="6456213"/>
          </a:xfrm>
          <a:prstGeom prst="rect">
            <a:avLst/>
          </a:prstGeom>
        </p:spPr>
      </p:pic>
    </p:spTree>
    <p:extLst>
      <p:ext uri="{BB962C8B-B14F-4D97-AF65-F5344CB8AC3E}">
        <p14:creationId xmlns:p14="http://schemas.microsoft.com/office/powerpoint/2010/main" val="2257424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58"/>
            <a:ext cx="8229600" cy="1143000"/>
          </a:xfrm>
        </p:spPr>
        <p:txBody>
          <a:bodyPr>
            <a:normAutofit fontScale="90000"/>
          </a:bodyPr>
          <a:lstStyle/>
          <a:p>
            <a:r>
              <a:rPr lang="en-US" b="1" dirty="0" smtClean="0">
                <a:solidFill>
                  <a:srgbClr val="800000"/>
                </a:solidFill>
              </a:rPr>
              <a:t>PND makes BF feel more challenging</a:t>
            </a:r>
            <a:endParaRPr lang="en-US" b="1" dirty="0">
              <a:solidFill>
                <a:srgbClr val="800000"/>
              </a:solidFill>
            </a:endParaRPr>
          </a:p>
        </p:txBody>
      </p:sp>
      <p:sp>
        <p:nvSpPr>
          <p:cNvPr id="3" name="Content Placeholder 2"/>
          <p:cNvSpPr>
            <a:spLocks noGrp="1"/>
          </p:cNvSpPr>
          <p:nvPr>
            <p:ph idx="1"/>
          </p:nvPr>
        </p:nvSpPr>
        <p:spPr>
          <a:xfrm>
            <a:off x="283744" y="1600200"/>
            <a:ext cx="4835718" cy="5020579"/>
          </a:xfrm>
        </p:spPr>
        <p:txBody>
          <a:bodyPr>
            <a:normAutofit fontScale="85000" lnSpcReduction="10000"/>
          </a:bodyPr>
          <a:lstStyle/>
          <a:p>
            <a:r>
              <a:rPr lang="en-GB" dirty="0" smtClean="0"/>
              <a:t>Mothers </a:t>
            </a:r>
            <a:r>
              <a:rPr lang="en-GB" dirty="0"/>
              <a:t>with </a:t>
            </a:r>
            <a:r>
              <a:rPr lang="en-GB" dirty="0" smtClean="0"/>
              <a:t>PND </a:t>
            </a:r>
            <a:r>
              <a:rPr lang="en-GB" dirty="0"/>
              <a:t>are more likely to perceive their baby’s behaviour as more </a:t>
            </a:r>
            <a:r>
              <a:rPr lang="en-GB" dirty="0" smtClean="0"/>
              <a:t>challenging</a:t>
            </a:r>
            <a:r>
              <a:rPr lang="en-GB" baseline="30000" dirty="0" smtClean="0"/>
              <a:t> </a:t>
            </a:r>
            <a:r>
              <a:rPr lang="en-GB" dirty="0" smtClean="0"/>
              <a:t>. </a:t>
            </a:r>
          </a:p>
          <a:p>
            <a:endParaRPr lang="en-GB" dirty="0"/>
          </a:p>
          <a:p>
            <a:r>
              <a:rPr lang="en-GB" dirty="0" smtClean="0"/>
              <a:t>More </a:t>
            </a:r>
            <a:r>
              <a:rPr lang="en-GB" dirty="0"/>
              <a:t>likely to perceive their infant as crying excessively and find it more difficult to regulate </a:t>
            </a:r>
            <a:r>
              <a:rPr lang="en-GB" dirty="0" smtClean="0"/>
              <a:t>behaviour </a:t>
            </a:r>
            <a:endParaRPr lang="en-GB" dirty="0" smtClean="0"/>
          </a:p>
          <a:p>
            <a:endParaRPr lang="en-GB" dirty="0"/>
          </a:p>
          <a:p>
            <a:pPr marL="0" indent="0">
              <a:buNone/>
            </a:pPr>
            <a:r>
              <a:rPr lang="en-US" sz="1800" dirty="0" err="1"/>
              <a:t>Gonidakis</a:t>
            </a:r>
            <a:r>
              <a:rPr lang="en-US" sz="1800" dirty="0"/>
              <a:t> F, </a:t>
            </a:r>
            <a:r>
              <a:rPr lang="en-US" sz="1800" dirty="0" err="1"/>
              <a:t>Rabavilas</a:t>
            </a:r>
            <a:r>
              <a:rPr lang="en-US" sz="1800" dirty="0"/>
              <a:t> AD, </a:t>
            </a:r>
            <a:r>
              <a:rPr lang="en-US" sz="1800" dirty="0" err="1"/>
              <a:t>Varsou</a:t>
            </a:r>
            <a:r>
              <a:rPr lang="en-US" sz="1800" dirty="0"/>
              <a:t> E, </a:t>
            </a:r>
            <a:r>
              <a:rPr lang="en-US" sz="1800" dirty="0" err="1"/>
              <a:t>Kreatsas</a:t>
            </a:r>
            <a:r>
              <a:rPr lang="en-US" sz="1800" dirty="0"/>
              <a:t> G, Christodoulou GN. A 6-month study of postpartum depression and related factors in Athens Greece. Comprehensive psychiatry. 2008 Jun 30;49(3):275-82.</a:t>
            </a:r>
            <a:endParaRPr lang="en-US" sz="1800" dirty="0"/>
          </a:p>
        </p:txBody>
      </p:sp>
      <p:pic>
        <p:nvPicPr>
          <p:cNvPr id="4" name="Picture 3" descr="BF Public 5.jpg"/>
          <p:cNvPicPr>
            <a:picLocks noChangeAspect="1"/>
          </p:cNvPicPr>
          <p:nvPr/>
        </p:nvPicPr>
        <p:blipFill rotWithShape="1">
          <a:blip r:embed="rId2">
            <a:extLst>
              <a:ext uri="{28A0092B-C50C-407E-A947-70E740481C1C}">
                <a14:useLocalDpi xmlns:a14="http://schemas.microsoft.com/office/drawing/2010/main" val="0"/>
              </a:ext>
            </a:extLst>
          </a:blip>
          <a:srcRect l="6378" t="15219" r="16237" b="13638"/>
          <a:stretch/>
        </p:blipFill>
        <p:spPr>
          <a:xfrm>
            <a:off x="5490529" y="1417638"/>
            <a:ext cx="3445001" cy="5293626"/>
          </a:xfrm>
          <a:prstGeom prst="rect">
            <a:avLst/>
          </a:prstGeom>
          <a:ln w="19050" cap="rnd" cmpd="sng">
            <a:noFill/>
          </a:ln>
        </p:spPr>
      </p:pic>
    </p:spTree>
    <p:extLst>
      <p:ext uri="{BB962C8B-B14F-4D97-AF65-F5344CB8AC3E}">
        <p14:creationId xmlns:p14="http://schemas.microsoft.com/office/powerpoint/2010/main" val="381311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468"/>
            <a:ext cx="8229600" cy="1143000"/>
          </a:xfrm>
        </p:spPr>
        <p:txBody>
          <a:bodyPr/>
          <a:lstStyle/>
          <a:p>
            <a:r>
              <a:rPr lang="en-US" b="1" dirty="0" smtClean="0">
                <a:solidFill>
                  <a:srgbClr val="800000"/>
                </a:solidFill>
              </a:rPr>
              <a:t>PND may affect interactions</a:t>
            </a:r>
            <a:endParaRPr lang="en-US" b="1" dirty="0">
              <a:solidFill>
                <a:srgbClr val="800000"/>
              </a:solidFill>
            </a:endParaRPr>
          </a:p>
        </p:txBody>
      </p:sp>
      <p:sp>
        <p:nvSpPr>
          <p:cNvPr id="3" name="Content Placeholder 2"/>
          <p:cNvSpPr>
            <a:spLocks noGrp="1"/>
          </p:cNvSpPr>
          <p:nvPr>
            <p:ph idx="1"/>
          </p:nvPr>
        </p:nvSpPr>
        <p:spPr>
          <a:xfrm>
            <a:off x="243210" y="1499352"/>
            <a:ext cx="5472212" cy="5165511"/>
          </a:xfrm>
        </p:spPr>
        <p:txBody>
          <a:bodyPr>
            <a:normAutofit fontScale="77500" lnSpcReduction="20000"/>
          </a:bodyPr>
          <a:lstStyle/>
          <a:p>
            <a:r>
              <a:rPr lang="en-GB" dirty="0" smtClean="0"/>
              <a:t>Mothers with PND have poorer </a:t>
            </a:r>
            <a:r>
              <a:rPr lang="en-GB" dirty="0"/>
              <a:t>interactions with their newborn such as lower touching, sensitivity and skin to </a:t>
            </a:r>
            <a:r>
              <a:rPr lang="en-GB" dirty="0" smtClean="0"/>
              <a:t>skin </a:t>
            </a:r>
            <a:endParaRPr lang="en-GB" dirty="0" smtClean="0"/>
          </a:p>
          <a:p>
            <a:endParaRPr lang="en-GB" dirty="0"/>
          </a:p>
          <a:p>
            <a:r>
              <a:rPr lang="en-GB" dirty="0" smtClean="0"/>
              <a:t>Mothers </a:t>
            </a:r>
            <a:r>
              <a:rPr lang="en-GB" dirty="0"/>
              <a:t>with depressive symptoms </a:t>
            </a:r>
            <a:r>
              <a:rPr lang="en-GB" dirty="0" smtClean="0"/>
              <a:t>are less </a:t>
            </a:r>
            <a:r>
              <a:rPr lang="en-GB" dirty="0"/>
              <a:t>sensitive in their touch and positioning of the newborn on the breast and also reported poorer latch, lower milk intake and lower weight </a:t>
            </a:r>
            <a:r>
              <a:rPr lang="en-GB" dirty="0" smtClean="0"/>
              <a:t>gain</a:t>
            </a:r>
          </a:p>
          <a:p>
            <a:pPr marL="0" indent="0">
              <a:buNone/>
            </a:pPr>
            <a:endParaRPr lang="en-GB" dirty="0"/>
          </a:p>
          <a:p>
            <a:pPr marL="0" indent="0">
              <a:buNone/>
            </a:pPr>
            <a:r>
              <a:rPr lang="en-US" sz="2200" dirty="0" smtClean="0"/>
              <a:t>Bigelow </a:t>
            </a:r>
            <a:r>
              <a:rPr lang="en-US" sz="2200" dirty="0"/>
              <a:t>A, Power M, </a:t>
            </a:r>
            <a:r>
              <a:rPr lang="en-US" sz="2200" dirty="0" err="1"/>
              <a:t>MacLellan</a:t>
            </a:r>
            <a:r>
              <a:rPr lang="en-US" sz="2200" dirty="0"/>
              <a:t>‐Peters J, Alex M, McDonald C. Effect of mother/infant skin‐to‐skin contact on postpartum depressive symptoms and maternal physiological stress. Journal of Obstetric, Gynecologic, &amp; Neonatal Nursing. 2012 May 1;41(3):369-82</a:t>
            </a:r>
            <a:r>
              <a:rPr lang="en-US" sz="2200" dirty="0" smtClean="0"/>
              <a:t>.</a:t>
            </a:r>
            <a:endParaRPr lang="en-GB" sz="2200" dirty="0" smtClean="0"/>
          </a:p>
        </p:txBody>
      </p:sp>
      <p:pic>
        <p:nvPicPr>
          <p:cNvPr id="4" name="Picture 3" descr="iStock-146871822.jpg"/>
          <p:cNvPicPr>
            <a:picLocks noChangeAspect="1"/>
          </p:cNvPicPr>
          <p:nvPr/>
        </p:nvPicPr>
        <p:blipFill rotWithShape="1">
          <a:blip r:embed="rId2">
            <a:extLst>
              <a:ext uri="{28A0092B-C50C-407E-A947-70E740481C1C}">
                <a14:useLocalDpi xmlns:a14="http://schemas.microsoft.com/office/drawing/2010/main" val="0"/>
              </a:ext>
            </a:extLst>
          </a:blip>
          <a:srcRect l="5129" r="4516"/>
          <a:stretch/>
        </p:blipFill>
        <p:spPr>
          <a:xfrm>
            <a:off x="5988267" y="1499352"/>
            <a:ext cx="2964048" cy="5062924"/>
          </a:xfrm>
          <a:prstGeom prst="rect">
            <a:avLst/>
          </a:prstGeom>
        </p:spPr>
      </p:pic>
    </p:spTree>
    <p:extLst>
      <p:ext uri="{BB962C8B-B14F-4D97-AF65-F5344CB8AC3E}">
        <p14:creationId xmlns:p14="http://schemas.microsoft.com/office/powerpoint/2010/main" val="123147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751a0db3c5fad6d17a23f1b16d9ecde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870" r="1277"/>
          <a:stretch/>
        </p:blipFill>
        <p:spPr>
          <a:xfrm>
            <a:off x="0" y="0"/>
            <a:ext cx="9176253" cy="6858000"/>
          </a:xfrm>
        </p:spPr>
      </p:pic>
      <p:sp>
        <p:nvSpPr>
          <p:cNvPr id="3" name="Frame 2"/>
          <p:cNvSpPr/>
          <p:nvPr/>
        </p:nvSpPr>
        <p:spPr>
          <a:xfrm>
            <a:off x="2374438" y="1546242"/>
            <a:ext cx="3078486" cy="3989859"/>
          </a:xfrm>
          <a:prstGeom prst="frame">
            <a:avLst>
              <a:gd name="adj1" fmla="val 40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465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335"/>
            <a:ext cx="8229600" cy="1143000"/>
          </a:xfrm>
        </p:spPr>
        <p:txBody>
          <a:bodyPr/>
          <a:lstStyle/>
          <a:p>
            <a:r>
              <a:rPr lang="en-US" b="1" dirty="0" smtClean="0">
                <a:solidFill>
                  <a:srgbClr val="800000"/>
                </a:solidFill>
              </a:rPr>
              <a:t>Does stress affect breastfeeding?</a:t>
            </a:r>
            <a:endParaRPr lang="en-US" b="1" dirty="0">
              <a:solidFill>
                <a:srgbClr val="800000"/>
              </a:solidFill>
            </a:endParaRPr>
          </a:p>
        </p:txBody>
      </p:sp>
      <p:sp>
        <p:nvSpPr>
          <p:cNvPr id="3" name="Content Placeholder 2"/>
          <p:cNvSpPr>
            <a:spLocks noGrp="1"/>
          </p:cNvSpPr>
          <p:nvPr>
            <p:ph idx="1"/>
          </p:nvPr>
        </p:nvSpPr>
        <p:spPr>
          <a:xfrm>
            <a:off x="457200" y="1189334"/>
            <a:ext cx="8229600" cy="5531327"/>
          </a:xfrm>
        </p:spPr>
        <p:txBody>
          <a:bodyPr>
            <a:normAutofit fontScale="62500" lnSpcReduction="20000"/>
          </a:bodyPr>
          <a:lstStyle/>
          <a:p>
            <a:r>
              <a:rPr lang="en-US" i="1" dirty="0" smtClean="0"/>
              <a:t>Possibly</a:t>
            </a:r>
          </a:p>
          <a:p>
            <a:endParaRPr lang="en-US" dirty="0"/>
          </a:p>
          <a:p>
            <a:r>
              <a:rPr lang="en-US" dirty="0" smtClean="0"/>
              <a:t>Stress can inhibit oxytocin which can affect the milk ejection reflex</a:t>
            </a:r>
          </a:p>
          <a:p>
            <a:endParaRPr lang="en-US" dirty="0"/>
          </a:p>
          <a:p>
            <a:pPr marL="0" indent="0" algn="ctr">
              <a:buNone/>
            </a:pPr>
            <a:r>
              <a:rPr lang="en-GB" dirty="0" smtClean="0"/>
              <a:t>The </a:t>
            </a:r>
            <a:r>
              <a:rPr lang="en-GB" dirty="0"/>
              <a:t>first was conducted with a mother of an older baby (7 months) old and involved immersing her feet into ice water for 10 seconds every 30 seconds, giving her verbal maths problems to solve, milk electric shocks if she got the answer wrong or took too long to answer and random pulling of her big toe to cause pain. They labelled these tests ‘distractions’. On days that distractions were experienced they then injected the mother with either saline solution (a placebo) or oxytocin (to stimulate milk supply), a couple of minutes before she fed her baby. Milk intake per feed was then measured on control and distraction days. Intake on the control days was on average 168g compared to an average of only 99g on the distraction and saline day (with particularly low readings with ice water). However average milk intake on a distraction and oxytocin day was an average of 153g.  The authors concluded that the distraction interfered with her milk ejection </a:t>
            </a:r>
            <a:r>
              <a:rPr lang="en-GB" dirty="0" smtClean="0"/>
              <a:t>reflex.</a:t>
            </a:r>
          </a:p>
          <a:p>
            <a:pPr marL="0" indent="0" algn="ctr">
              <a:buNone/>
            </a:pPr>
            <a:endParaRPr lang="en-GB" dirty="0"/>
          </a:p>
          <a:p>
            <a:pPr marL="0" indent="0" algn="ctr">
              <a:buNone/>
            </a:pPr>
            <a:r>
              <a:rPr lang="en-US" dirty="0">
                <a:solidFill>
                  <a:srgbClr val="FF0000"/>
                </a:solidFill>
              </a:rPr>
              <a:t>Newton M, Newton NR. The let-down reflex in human lactation. The Journal of pediatrics. 1948 Dec 1;33(6):698-704.</a:t>
            </a:r>
          </a:p>
        </p:txBody>
      </p:sp>
    </p:spTree>
    <p:extLst>
      <p:ext uri="{BB962C8B-B14F-4D97-AF65-F5344CB8AC3E}">
        <p14:creationId xmlns:p14="http://schemas.microsoft.com/office/powerpoint/2010/main" val="243378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04"/>
            <a:ext cx="8229600" cy="1143000"/>
          </a:xfrm>
        </p:spPr>
        <p:txBody>
          <a:bodyPr/>
          <a:lstStyle/>
          <a:p>
            <a:r>
              <a:rPr lang="en-US" b="1" dirty="0" smtClean="0">
                <a:solidFill>
                  <a:srgbClr val="800000"/>
                </a:solidFill>
              </a:rPr>
              <a:t>Two further studies</a:t>
            </a:r>
            <a:endParaRPr lang="en-US" b="1" dirty="0">
              <a:solidFill>
                <a:srgbClr val="800000"/>
              </a:solidFill>
            </a:endParaRPr>
          </a:p>
        </p:txBody>
      </p:sp>
      <p:sp>
        <p:nvSpPr>
          <p:cNvPr id="3" name="Content Placeholder 2"/>
          <p:cNvSpPr>
            <a:spLocks noGrp="1"/>
          </p:cNvSpPr>
          <p:nvPr>
            <p:ph idx="1"/>
          </p:nvPr>
        </p:nvSpPr>
        <p:spPr>
          <a:xfrm>
            <a:off x="313957" y="1323977"/>
            <a:ext cx="8648091" cy="5253995"/>
          </a:xfrm>
        </p:spPr>
        <p:txBody>
          <a:bodyPr>
            <a:normAutofit fontScale="62500" lnSpcReduction="20000"/>
          </a:bodyPr>
          <a:lstStyle/>
          <a:p>
            <a:r>
              <a:rPr lang="en-GB" sz="3400" dirty="0" smtClean="0"/>
              <a:t>Randomised </a:t>
            </a:r>
            <a:r>
              <a:rPr lang="en-GB" sz="3400" dirty="0"/>
              <a:t>breastfeeding women a week after birth to one of three groups: control, mental stress (more maths problems) and noise stress (building construction noise). They then collected blood samples before and after a feed as well as weighing infants before and after as a rough guide to intake. There wasn’t any difference in how much milk the babies received in each group, but oxytocin was 43% less in the mental stress group and 52% stress group compared to the </a:t>
            </a:r>
            <a:r>
              <a:rPr lang="en-GB" sz="3400" dirty="0" smtClean="0"/>
              <a:t>controls</a:t>
            </a:r>
            <a:r>
              <a:rPr lang="en-GB" sz="3400" dirty="0"/>
              <a:t> </a:t>
            </a:r>
            <a:endParaRPr lang="en-GB" sz="3400" dirty="0" smtClean="0"/>
          </a:p>
          <a:p>
            <a:pPr marL="0" indent="0">
              <a:buNone/>
            </a:pPr>
            <a:endParaRPr lang="en-GB" sz="3400" dirty="0"/>
          </a:p>
          <a:p>
            <a:pPr marL="0" indent="0">
              <a:buNone/>
            </a:pPr>
            <a:r>
              <a:rPr lang="en-US" sz="2400" dirty="0"/>
              <a:t>Ueda T, Yokoyama Y, </a:t>
            </a:r>
            <a:r>
              <a:rPr lang="en-US" sz="2400" dirty="0" err="1"/>
              <a:t>Irahara</a:t>
            </a:r>
            <a:r>
              <a:rPr lang="en-US" sz="2400" dirty="0"/>
              <a:t> M, </a:t>
            </a:r>
            <a:r>
              <a:rPr lang="en-US" sz="2400" dirty="0" err="1"/>
              <a:t>Aono</a:t>
            </a:r>
            <a:r>
              <a:rPr lang="en-US" sz="2400" dirty="0"/>
              <a:t> T. Influence of psychological stress on suckling-induced pulsatile oxytocin release. Obstetrics &amp; Gynecology. 1994 Aug 1;84(2):259-62.</a:t>
            </a:r>
            <a:endParaRPr lang="en-GB" sz="3400" dirty="0" smtClean="0"/>
          </a:p>
          <a:p>
            <a:endParaRPr lang="en-GB" sz="3400" dirty="0"/>
          </a:p>
          <a:p>
            <a:r>
              <a:rPr lang="en-GB" sz="3400" dirty="0" smtClean="0"/>
              <a:t>Mothers </a:t>
            </a:r>
            <a:r>
              <a:rPr lang="en-GB" sz="3400" dirty="0"/>
              <a:t>with a premature baby </a:t>
            </a:r>
            <a:r>
              <a:rPr lang="en-GB" sz="3400" dirty="0" smtClean="0"/>
              <a:t>were </a:t>
            </a:r>
            <a:r>
              <a:rPr lang="en-GB" sz="3400" dirty="0"/>
              <a:t>split shortly after birth into a control and relaxation group. Those in the relaxation group listened to a relaxation tape daily, just before they expressed milk. The amount of milk mothers in this group could express after just one week was almost double those in the non relaxation </a:t>
            </a:r>
            <a:r>
              <a:rPr lang="en-GB" sz="3400" dirty="0" smtClean="0"/>
              <a:t>group.</a:t>
            </a:r>
          </a:p>
          <a:p>
            <a:pPr marL="0" indent="0">
              <a:buNone/>
            </a:pPr>
            <a:endParaRPr lang="en-GB" sz="3400" dirty="0" smtClean="0"/>
          </a:p>
          <a:p>
            <a:pPr marL="0" indent="0">
              <a:buNone/>
            </a:pPr>
            <a:r>
              <a:rPr lang="en-US" sz="2400" dirty="0" err="1"/>
              <a:t>Feher</a:t>
            </a:r>
            <a:r>
              <a:rPr lang="en-US" sz="2400" dirty="0"/>
              <a:t> SD, Berger LR, Johnson JD, Wilde JB. Increasing breast milk production for premature infants with a relaxation/imagery audiotape. Pediatrics. 1989 Jan 1;83(1):57-60.</a:t>
            </a:r>
            <a:r>
              <a:rPr lang="en-GB" sz="3400" dirty="0" smtClean="0"/>
              <a:t> </a:t>
            </a:r>
            <a:endParaRPr lang="en-GB" sz="3400" dirty="0"/>
          </a:p>
          <a:p>
            <a:endParaRPr lang="en-US" dirty="0"/>
          </a:p>
        </p:txBody>
      </p:sp>
    </p:spTree>
    <p:extLst>
      <p:ext uri="{BB962C8B-B14F-4D97-AF65-F5344CB8AC3E}">
        <p14:creationId xmlns:p14="http://schemas.microsoft.com/office/powerpoint/2010/main" val="326555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948"/>
            <a:ext cx="8229600" cy="1143000"/>
          </a:xfrm>
        </p:spPr>
        <p:txBody>
          <a:bodyPr/>
          <a:lstStyle/>
          <a:p>
            <a:r>
              <a:rPr lang="en-US" b="1" dirty="0" smtClean="0">
                <a:solidFill>
                  <a:srgbClr val="800000"/>
                </a:solidFill>
              </a:rPr>
              <a:t>Might other factors play a role?</a:t>
            </a:r>
            <a:endParaRPr lang="en-US" b="1" dirty="0">
              <a:solidFill>
                <a:srgbClr val="800000"/>
              </a:solidFill>
            </a:endParaRPr>
          </a:p>
        </p:txBody>
      </p:sp>
      <p:sp>
        <p:nvSpPr>
          <p:cNvPr id="3" name="Content Placeholder 2"/>
          <p:cNvSpPr>
            <a:spLocks noGrp="1"/>
          </p:cNvSpPr>
          <p:nvPr>
            <p:ph idx="1"/>
          </p:nvPr>
        </p:nvSpPr>
        <p:spPr>
          <a:xfrm>
            <a:off x="457200" y="1553648"/>
            <a:ext cx="8229600" cy="4947376"/>
          </a:xfrm>
        </p:spPr>
        <p:txBody>
          <a:bodyPr>
            <a:normAutofit lnSpcReduction="10000"/>
          </a:bodyPr>
          <a:lstStyle/>
          <a:p>
            <a:r>
              <a:rPr lang="en-GB" dirty="0" smtClean="0"/>
              <a:t>Birth complications</a:t>
            </a:r>
          </a:p>
          <a:p>
            <a:endParaRPr lang="en-GB" dirty="0"/>
          </a:p>
          <a:p>
            <a:r>
              <a:rPr lang="en-GB" dirty="0" smtClean="0"/>
              <a:t>Physiological impact</a:t>
            </a:r>
          </a:p>
          <a:p>
            <a:endParaRPr lang="en-GB" dirty="0"/>
          </a:p>
          <a:p>
            <a:r>
              <a:rPr lang="en-GB" dirty="0" smtClean="0"/>
              <a:t>Psychological impact</a:t>
            </a:r>
          </a:p>
          <a:p>
            <a:endParaRPr lang="en-GB" dirty="0"/>
          </a:p>
          <a:p>
            <a:r>
              <a:rPr lang="en-GB" dirty="0" smtClean="0"/>
              <a:t>Residual pain affects sleep </a:t>
            </a:r>
          </a:p>
          <a:p>
            <a:endParaRPr lang="en-GB" dirty="0"/>
          </a:p>
          <a:p>
            <a:r>
              <a:rPr lang="en-GB" dirty="0" smtClean="0"/>
              <a:t>Personality link?</a:t>
            </a:r>
          </a:p>
          <a:p>
            <a:endParaRPr lang="en-GB" dirty="0"/>
          </a:p>
        </p:txBody>
      </p:sp>
      <p:pic>
        <p:nvPicPr>
          <p:cNvPr id="4" name="Picture 3" descr="AdobeStock_67876557.jpeg"/>
          <p:cNvPicPr>
            <a:picLocks noChangeAspect="1"/>
          </p:cNvPicPr>
          <p:nvPr/>
        </p:nvPicPr>
        <p:blipFill rotWithShape="1">
          <a:blip r:embed="rId2">
            <a:extLst>
              <a:ext uri="{28A0092B-C50C-407E-A947-70E740481C1C}">
                <a14:useLocalDpi xmlns:a14="http://schemas.microsoft.com/office/drawing/2010/main" val="0"/>
              </a:ext>
            </a:extLst>
          </a:blip>
          <a:srcRect l="45179" r="11149"/>
          <a:stretch/>
        </p:blipFill>
        <p:spPr>
          <a:xfrm>
            <a:off x="5852684" y="1664239"/>
            <a:ext cx="3159349" cy="4822747"/>
          </a:xfrm>
          <a:prstGeom prst="rect">
            <a:avLst/>
          </a:prstGeom>
        </p:spPr>
      </p:pic>
    </p:spTree>
    <p:extLst>
      <p:ext uri="{BB962C8B-B14F-4D97-AF65-F5344CB8AC3E}">
        <p14:creationId xmlns:p14="http://schemas.microsoft.com/office/powerpoint/2010/main" val="2939383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602" y="2130425"/>
            <a:ext cx="4355103" cy="1470025"/>
          </a:xfrm>
        </p:spPr>
        <p:txBody>
          <a:bodyPr>
            <a:noAutofit/>
          </a:bodyPr>
          <a:lstStyle/>
          <a:p>
            <a:r>
              <a:rPr lang="en-US" sz="6000" b="1" dirty="0" smtClean="0">
                <a:solidFill>
                  <a:srgbClr val="800000"/>
                </a:solidFill>
              </a:rPr>
              <a:t>Transition </a:t>
            </a:r>
            <a:br>
              <a:rPr lang="en-US" sz="6000" b="1" dirty="0" smtClean="0">
                <a:solidFill>
                  <a:srgbClr val="800000"/>
                </a:solidFill>
              </a:rPr>
            </a:br>
            <a:r>
              <a:rPr lang="en-US" sz="6000" b="1" dirty="0" smtClean="0">
                <a:solidFill>
                  <a:srgbClr val="800000"/>
                </a:solidFill>
              </a:rPr>
              <a:t>to motherhood</a:t>
            </a:r>
            <a:endParaRPr lang="en-US" sz="6000" b="1" dirty="0">
              <a:solidFill>
                <a:srgbClr val="800000"/>
              </a:solidFill>
            </a:endParaRPr>
          </a:p>
        </p:txBody>
      </p:sp>
      <p:pic>
        <p:nvPicPr>
          <p:cNvPr id="4" name="Picture 3" descr="FB_IMG_1476625778475.jpg"/>
          <p:cNvPicPr>
            <a:picLocks noChangeAspect="1"/>
          </p:cNvPicPr>
          <p:nvPr/>
        </p:nvPicPr>
        <p:blipFill rotWithShape="1">
          <a:blip r:embed="rId2">
            <a:extLst>
              <a:ext uri="{28A0092B-C50C-407E-A947-70E740481C1C}">
                <a14:useLocalDpi xmlns:a14="http://schemas.microsoft.com/office/drawing/2010/main" val="0"/>
              </a:ext>
            </a:extLst>
          </a:blip>
          <a:srcRect r="21938"/>
          <a:stretch/>
        </p:blipFill>
        <p:spPr>
          <a:xfrm>
            <a:off x="5401100" y="409595"/>
            <a:ext cx="3565031" cy="6089207"/>
          </a:xfrm>
          <a:prstGeom prst="rect">
            <a:avLst/>
          </a:prstGeom>
        </p:spPr>
      </p:pic>
    </p:spTree>
    <p:extLst>
      <p:ext uri="{BB962C8B-B14F-4D97-AF65-F5344CB8AC3E}">
        <p14:creationId xmlns:p14="http://schemas.microsoft.com/office/powerpoint/2010/main" val="2192648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800000"/>
                </a:solidFill>
              </a:rPr>
              <a:t>Mothering</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GB" dirty="0"/>
              <a:t>Rachel </a:t>
            </a:r>
            <a:r>
              <a:rPr lang="en-GB" dirty="0" err="1"/>
              <a:t>Cusk</a:t>
            </a:r>
            <a:r>
              <a:rPr lang="en-GB" dirty="0"/>
              <a:t> in her book ‘A life’s work</a:t>
            </a:r>
            <a:r>
              <a:rPr lang="en-GB" dirty="0" smtClean="0"/>
              <a:t>’, </a:t>
            </a:r>
            <a:r>
              <a:rPr lang="en-GB" dirty="0"/>
              <a:t>gives the following quote from a mother</a:t>
            </a:r>
          </a:p>
          <a:p>
            <a:endParaRPr lang="en-GB" dirty="0"/>
          </a:p>
          <a:p>
            <a:pPr marL="0" indent="0" algn="ctr">
              <a:buNone/>
            </a:pPr>
            <a:r>
              <a:rPr lang="en-GB" i="1" dirty="0"/>
              <a:t>‘The Doctor said ‘I think you are a bit depressed.’ I am exhausted, I have no job, I have no life, I am stuck at home with this crying baby and these pointless domestic tasks to do … You go nuts just walking around with these books, thinking can he have butternut squash … wouldn’t you be depressed?’</a:t>
            </a:r>
            <a:endParaRPr lang="en-GB" dirty="0"/>
          </a:p>
          <a:p>
            <a:endParaRPr lang="en-US" dirty="0"/>
          </a:p>
        </p:txBody>
      </p:sp>
    </p:spTree>
    <p:extLst>
      <p:ext uri="{BB962C8B-B14F-4D97-AF65-F5344CB8AC3E}">
        <p14:creationId xmlns:p14="http://schemas.microsoft.com/office/powerpoint/2010/main" val="99131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solidFill>
                  <a:srgbClr val="800000"/>
                </a:solidFill>
              </a:rPr>
              <a:t>Kitzinger</a:t>
            </a:r>
            <a:r>
              <a:rPr lang="en-US" b="1" dirty="0" smtClean="0">
                <a:solidFill>
                  <a:srgbClr val="800000"/>
                </a:solidFill>
              </a:rPr>
              <a:t> (1992) Ourselves as mothers</a:t>
            </a:r>
            <a:endParaRPr lang="en-US" b="1" dirty="0">
              <a:solidFill>
                <a:srgbClr val="800000"/>
              </a:solidFill>
            </a:endParaRPr>
          </a:p>
        </p:txBody>
      </p:sp>
      <p:sp>
        <p:nvSpPr>
          <p:cNvPr id="3" name="Content Placeholder 2"/>
          <p:cNvSpPr>
            <a:spLocks noGrp="1"/>
          </p:cNvSpPr>
          <p:nvPr>
            <p:ph idx="1"/>
          </p:nvPr>
        </p:nvSpPr>
        <p:spPr>
          <a:xfrm>
            <a:off x="457200" y="1993021"/>
            <a:ext cx="8229600" cy="4525963"/>
          </a:xfrm>
        </p:spPr>
        <p:txBody>
          <a:bodyPr>
            <a:normAutofit/>
          </a:bodyPr>
          <a:lstStyle/>
          <a:p>
            <a:pPr marL="0" indent="0" algn="ctr">
              <a:buNone/>
            </a:pPr>
            <a:r>
              <a:rPr lang="en-GB" i="1" dirty="0" smtClean="0"/>
              <a:t>‘Mothers </a:t>
            </a:r>
            <a:r>
              <a:rPr lang="en-GB" i="1" dirty="0"/>
              <a:t>are instructed that they must </a:t>
            </a:r>
            <a:r>
              <a:rPr lang="en-GB" i="1" dirty="0" smtClean="0"/>
              <a:t>keep </a:t>
            </a:r>
            <a:r>
              <a:rPr lang="en-GB" i="1" dirty="0"/>
              <a:t>the romance in her relationship good, cook gourmet food and produce candlelit dinners and at the same time be a perfect mother</a:t>
            </a:r>
            <a:r>
              <a:rPr lang="en-GB" i="1" dirty="0" smtClean="0"/>
              <a:t>’</a:t>
            </a:r>
          </a:p>
          <a:p>
            <a:pPr marL="0" indent="0" algn="ctr">
              <a:buNone/>
            </a:pPr>
            <a:endParaRPr lang="en-GB" i="1" dirty="0"/>
          </a:p>
          <a:p>
            <a:pPr marL="0" indent="0" algn="ctr">
              <a:buNone/>
            </a:pPr>
            <a:r>
              <a:rPr lang="en-GB" i="1" dirty="0" smtClean="0"/>
              <a:t>‘ </a:t>
            </a:r>
            <a:r>
              <a:rPr lang="en-GB" i="1" dirty="0"/>
              <a:t>A woman who catches sight of herself in the mirror sees a very different picture. And the message is clear: she is a failure’. </a:t>
            </a:r>
            <a:endParaRPr lang="en-US" i="1" dirty="0"/>
          </a:p>
        </p:txBody>
      </p:sp>
    </p:spTree>
    <p:extLst>
      <p:ext uri="{BB962C8B-B14F-4D97-AF65-F5344CB8AC3E}">
        <p14:creationId xmlns:p14="http://schemas.microsoft.com/office/powerpoint/2010/main" val="731895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6" y="274638"/>
            <a:ext cx="8864132" cy="1143000"/>
          </a:xfrm>
        </p:spPr>
        <p:txBody>
          <a:bodyPr>
            <a:normAutofit fontScale="90000"/>
          </a:bodyPr>
          <a:lstStyle/>
          <a:p>
            <a:r>
              <a:rPr lang="en-US" b="1" dirty="0" smtClean="0">
                <a:solidFill>
                  <a:srgbClr val="800000"/>
                </a:solidFill>
              </a:rPr>
              <a:t>Are we really prepared to become mothers?</a:t>
            </a:r>
            <a:endParaRPr lang="en-US" b="1" dirty="0">
              <a:solidFill>
                <a:srgbClr val="800000"/>
              </a:solidFill>
            </a:endParaRPr>
          </a:p>
        </p:txBody>
      </p:sp>
      <p:sp>
        <p:nvSpPr>
          <p:cNvPr id="3" name="Content Placeholder 2"/>
          <p:cNvSpPr>
            <a:spLocks noGrp="1"/>
          </p:cNvSpPr>
          <p:nvPr>
            <p:ph idx="1"/>
          </p:nvPr>
        </p:nvSpPr>
        <p:spPr>
          <a:xfrm>
            <a:off x="209492" y="1600200"/>
            <a:ext cx="8759386" cy="5257800"/>
          </a:xfrm>
        </p:spPr>
        <p:txBody>
          <a:bodyPr>
            <a:normAutofit fontScale="77500" lnSpcReduction="20000"/>
          </a:bodyPr>
          <a:lstStyle/>
          <a:p>
            <a:pPr marL="0" indent="0" algn="ctr">
              <a:buNone/>
            </a:pPr>
            <a:r>
              <a:rPr lang="en-US" i="1" dirty="0"/>
              <a:t>‘I’m not sure what I thought would happen. I guess I hadn’t really thought about life much with the baby. The birth, yes. But the baby? I thought we’d take him home, bursting with pride in what we had made and I would sit on the sofa and watch him peacefully sleep. I had great plans of coffee with friends, trips to the hairdresser after not getting it </a:t>
            </a:r>
            <a:r>
              <a:rPr lang="en-US" i="1" dirty="0" err="1"/>
              <a:t>coloured</a:t>
            </a:r>
            <a:r>
              <a:rPr lang="en-US" i="1" dirty="0"/>
              <a:t> during pregnancy and lots of walks in the park laughing and playing with my beautiful son. I’d even planned my new mum wardrobe like the magazines showed. And breastfeeding would be beautiful right? Then reality hit. I had stitches that stopped me walking for a while. Then it rained. A lot.  He cried, a lot. I cried a lot. He had colic. I sometimes didn’t get changed out of my </a:t>
            </a:r>
            <a:r>
              <a:rPr lang="en-US" i="1" dirty="0" err="1"/>
              <a:t>pyjamas</a:t>
            </a:r>
            <a:r>
              <a:rPr lang="en-US" i="1" dirty="0"/>
              <a:t>. My hair lived tied back on top of my head. I didn’t drink a cup of coffee whilst it was still hot for a long time. My friends all had jobs and lives. And most of all I felt very alone, both physically and in terms of how I felt. I didn’t think anyone else could feel this way.’</a:t>
            </a:r>
            <a:endParaRPr lang="en-GB" dirty="0"/>
          </a:p>
          <a:p>
            <a:endParaRPr lang="en-US" dirty="0"/>
          </a:p>
        </p:txBody>
      </p:sp>
    </p:spTree>
    <p:extLst>
      <p:ext uri="{BB962C8B-B14F-4D97-AF65-F5344CB8AC3E}">
        <p14:creationId xmlns:p14="http://schemas.microsoft.com/office/powerpoint/2010/main" val="2509268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30 at 14.08.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5065"/>
            <a:ext cx="9144000" cy="4911139"/>
          </a:xfrm>
          <a:prstGeom prst="rect">
            <a:avLst/>
          </a:prstGeom>
        </p:spPr>
      </p:pic>
      <p:sp>
        <p:nvSpPr>
          <p:cNvPr id="5" name="TextBox 4"/>
          <p:cNvSpPr txBox="1"/>
          <p:nvPr/>
        </p:nvSpPr>
        <p:spPr>
          <a:xfrm>
            <a:off x="0" y="15299"/>
            <a:ext cx="9144000" cy="661720"/>
          </a:xfrm>
          <a:prstGeom prst="rect">
            <a:avLst/>
          </a:prstGeom>
          <a:noFill/>
        </p:spPr>
        <p:txBody>
          <a:bodyPr wrap="square" rtlCol="0">
            <a:spAutoFit/>
          </a:bodyPr>
          <a:lstStyle/>
          <a:p>
            <a:pPr algn="ctr"/>
            <a:r>
              <a:rPr lang="en-US" sz="3700" b="1" dirty="0" smtClean="0">
                <a:solidFill>
                  <a:srgbClr val="800000"/>
                </a:solidFill>
                <a:latin typeface="Ayuthaya"/>
                <a:cs typeface="Ayuthaya"/>
              </a:rPr>
              <a:t>The Creative Motherhood Project</a:t>
            </a:r>
            <a:endParaRPr lang="en-US" sz="3700" b="1" dirty="0">
              <a:solidFill>
                <a:srgbClr val="800000"/>
              </a:solidFill>
              <a:latin typeface="Ayuthaya"/>
              <a:cs typeface="Ayuthaya"/>
            </a:endParaRPr>
          </a:p>
        </p:txBody>
      </p:sp>
      <p:sp>
        <p:nvSpPr>
          <p:cNvPr id="6" name="TextBox 5"/>
          <p:cNvSpPr txBox="1"/>
          <p:nvPr/>
        </p:nvSpPr>
        <p:spPr>
          <a:xfrm>
            <a:off x="-137706" y="6053043"/>
            <a:ext cx="9144000" cy="723275"/>
          </a:xfrm>
          <a:prstGeom prst="rect">
            <a:avLst/>
          </a:prstGeom>
          <a:noFill/>
        </p:spPr>
        <p:txBody>
          <a:bodyPr wrap="square" rtlCol="0">
            <a:spAutoFit/>
          </a:bodyPr>
          <a:lstStyle/>
          <a:p>
            <a:pPr algn="ctr"/>
            <a:r>
              <a:rPr lang="en-US" sz="1600" b="1" dirty="0" smtClean="0"/>
              <a:t>Dr Amy Brown, Dr Kate North &amp; Dr Rebecca Clifford</a:t>
            </a:r>
          </a:p>
          <a:p>
            <a:pPr algn="ctr"/>
            <a:r>
              <a:rPr lang="en-US" sz="800" b="1" dirty="0" smtClean="0"/>
              <a:t> </a:t>
            </a:r>
          </a:p>
          <a:p>
            <a:r>
              <a:rPr lang="en-US" sz="1600" dirty="0" smtClean="0"/>
              <a:t>                                                  </a:t>
            </a:r>
            <a:r>
              <a:rPr lang="en-US" sz="1600" dirty="0" smtClean="0">
                <a:hlinkClick r:id="rId4"/>
              </a:rPr>
              <a:t>www.creativemotherhoodproject.com</a:t>
            </a:r>
            <a:r>
              <a:rPr lang="en-US" sz="1600" dirty="0" smtClean="0"/>
              <a:t> </a:t>
            </a:r>
            <a:endParaRPr lang="en-US" sz="1600" dirty="0"/>
          </a:p>
        </p:txBody>
      </p:sp>
      <p:pic>
        <p:nvPicPr>
          <p:cNvPr id="7" name="Picture 6" descr="Screen Shot 2015-11-30 at 09.03.3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406" y="6046671"/>
            <a:ext cx="1637160" cy="706894"/>
          </a:xfrm>
          <a:prstGeom prst="rect">
            <a:avLst/>
          </a:prstGeom>
        </p:spPr>
      </p:pic>
      <p:pic>
        <p:nvPicPr>
          <p:cNvPr id="8" name="Picture 7" descr="Screen Shot 2015-11-30 at 09.00.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363" y="6053043"/>
            <a:ext cx="1860931" cy="700521"/>
          </a:xfrm>
          <a:prstGeom prst="rect">
            <a:avLst/>
          </a:prstGeom>
        </p:spPr>
      </p:pic>
      <p:pic>
        <p:nvPicPr>
          <p:cNvPr id="9" name="Picture 8" descr="Screen Shot 2015-11-30 at 09.05.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5306" y="6391874"/>
            <a:ext cx="1009837" cy="318287"/>
          </a:xfrm>
          <a:prstGeom prst="rect">
            <a:avLst/>
          </a:prstGeom>
        </p:spPr>
      </p:pic>
      <p:sp>
        <p:nvSpPr>
          <p:cNvPr id="10" name="TextBox 9"/>
          <p:cNvSpPr txBox="1"/>
          <p:nvPr/>
        </p:nvSpPr>
        <p:spPr>
          <a:xfrm>
            <a:off x="275410" y="595696"/>
            <a:ext cx="8553016" cy="369332"/>
          </a:xfrm>
          <a:prstGeom prst="rect">
            <a:avLst/>
          </a:prstGeom>
          <a:noFill/>
        </p:spPr>
        <p:txBody>
          <a:bodyPr wrap="square" rtlCol="0">
            <a:spAutoFit/>
          </a:bodyPr>
          <a:lstStyle/>
          <a:p>
            <a:pPr algn="ctr"/>
            <a:r>
              <a:rPr lang="en-US" b="1" dirty="0" smtClean="0"/>
              <a:t>We asked over 1000 women how they felt about becoming a mother …</a:t>
            </a:r>
            <a:endParaRPr lang="en-US" b="1" dirty="0"/>
          </a:p>
        </p:txBody>
      </p:sp>
    </p:spTree>
    <p:extLst>
      <p:ext uri="{BB962C8B-B14F-4D97-AF65-F5344CB8AC3E}">
        <p14:creationId xmlns:p14="http://schemas.microsoft.com/office/powerpoint/2010/main" val="688956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4-28 at 09.43.5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812" b="16652"/>
          <a:stretch/>
        </p:blipFill>
        <p:spPr>
          <a:xfrm>
            <a:off x="-4" y="-2232036"/>
            <a:ext cx="9144001" cy="3261702"/>
          </a:xfrm>
        </p:spPr>
      </p:pic>
      <p:pic>
        <p:nvPicPr>
          <p:cNvPr id="9" name="Picture 8" descr="Screen Shot 2015-04-28 at 09.4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56335"/>
            <a:ext cx="9144000" cy="1738954"/>
          </a:xfrm>
          <a:prstGeom prst="rect">
            <a:avLst/>
          </a:prstGeom>
        </p:spPr>
      </p:pic>
      <p:pic>
        <p:nvPicPr>
          <p:cNvPr id="10" name="Picture 9" descr="Screen Shot 2016-11-01 at 13.41.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65184"/>
            <a:ext cx="9144003" cy="2477371"/>
          </a:xfrm>
          <a:prstGeom prst="rect">
            <a:avLst/>
          </a:prstGeom>
        </p:spPr>
      </p:pic>
      <p:pic>
        <p:nvPicPr>
          <p:cNvPr id="11" name="Picture 10" descr="Screen Shot 2016-11-01 at 13.42.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 y="4014166"/>
            <a:ext cx="9146242" cy="1031194"/>
          </a:xfrm>
          <a:prstGeom prst="rect">
            <a:avLst/>
          </a:prstGeom>
        </p:spPr>
      </p:pic>
    </p:spTree>
    <p:extLst>
      <p:ext uri="{BB962C8B-B14F-4D97-AF65-F5344CB8AC3E}">
        <p14:creationId xmlns:p14="http://schemas.microsoft.com/office/powerpoint/2010/main" val="2494389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11" y="156791"/>
            <a:ext cx="8877225" cy="1143000"/>
          </a:xfrm>
        </p:spPr>
        <p:txBody>
          <a:bodyPr>
            <a:normAutofit/>
          </a:bodyPr>
          <a:lstStyle/>
          <a:p>
            <a:r>
              <a:rPr lang="en-US" sz="3600" b="1" dirty="0" smtClean="0">
                <a:solidFill>
                  <a:srgbClr val="800000"/>
                </a:solidFill>
              </a:rPr>
              <a:t>(Damaging) concepts of the ‘good mother’</a:t>
            </a:r>
            <a:endParaRPr lang="en-US" sz="3600" b="1" dirty="0">
              <a:solidFill>
                <a:srgbClr val="800000"/>
              </a:solidFill>
            </a:endParaRPr>
          </a:p>
        </p:txBody>
      </p:sp>
      <p:sp>
        <p:nvSpPr>
          <p:cNvPr id="3" name="Content Placeholder 2"/>
          <p:cNvSpPr>
            <a:spLocks noGrp="1"/>
          </p:cNvSpPr>
          <p:nvPr>
            <p:ph idx="1"/>
          </p:nvPr>
        </p:nvSpPr>
        <p:spPr>
          <a:xfrm>
            <a:off x="457200" y="1337436"/>
            <a:ext cx="8229600" cy="4463221"/>
          </a:xfrm>
        </p:spPr>
        <p:txBody>
          <a:bodyPr>
            <a:noAutofit/>
          </a:bodyPr>
          <a:lstStyle/>
          <a:p>
            <a:pPr marL="0" indent="0" algn="ctr">
              <a:buNone/>
            </a:pPr>
            <a:r>
              <a:rPr lang="en-US" b="1" dirty="0" smtClean="0">
                <a:solidFill>
                  <a:schemeClr val="accent5">
                    <a:lumMod val="75000"/>
                  </a:schemeClr>
                </a:solidFill>
              </a:rPr>
              <a:t>Enjoys every moment</a:t>
            </a:r>
          </a:p>
          <a:p>
            <a:pPr marL="0" indent="0" algn="ctr">
              <a:buNone/>
            </a:pPr>
            <a:endParaRPr lang="en-US" b="1" dirty="0"/>
          </a:p>
          <a:p>
            <a:pPr marL="0" indent="0" algn="ctr">
              <a:buNone/>
            </a:pPr>
            <a:r>
              <a:rPr lang="en-US" b="1" dirty="0" smtClean="0">
                <a:solidFill>
                  <a:srgbClr val="660066"/>
                </a:solidFill>
              </a:rPr>
              <a:t>Is blessed</a:t>
            </a:r>
          </a:p>
          <a:p>
            <a:pPr marL="0" indent="0" algn="ctr">
              <a:buNone/>
            </a:pPr>
            <a:endParaRPr lang="en-US" b="1" dirty="0"/>
          </a:p>
          <a:p>
            <a:pPr marL="0" indent="0" algn="ctr">
              <a:buNone/>
            </a:pPr>
            <a:r>
              <a:rPr lang="en-US" b="1" dirty="0" smtClean="0">
                <a:solidFill>
                  <a:srgbClr val="31859C"/>
                </a:solidFill>
              </a:rPr>
              <a:t>Precious moments &amp; memories</a:t>
            </a:r>
          </a:p>
          <a:p>
            <a:pPr marL="0" indent="0" algn="ctr">
              <a:buNone/>
            </a:pPr>
            <a:endParaRPr lang="en-US" b="1" dirty="0"/>
          </a:p>
          <a:p>
            <a:pPr marL="0" indent="0" algn="ctr">
              <a:buNone/>
            </a:pPr>
            <a:r>
              <a:rPr lang="en-US" b="1" dirty="0" smtClean="0">
                <a:solidFill>
                  <a:srgbClr val="660066"/>
                </a:solidFill>
              </a:rPr>
              <a:t>Grateful</a:t>
            </a:r>
            <a:endParaRPr lang="en-US" b="1" dirty="0">
              <a:solidFill>
                <a:srgbClr val="660066"/>
              </a:solidFill>
            </a:endParaRPr>
          </a:p>
        </p:txBody>
      </p:sp>
      <p:sp>
        <p:nvSpPr>
          <p:cNvPr id="4" name="Rounded Rectangle 3"/>
          <p:cNvSpPr/>
          <p:nvPr/>
        </p:nvSpPr>
        <p:spPr>
          <a:xfrm>
            <a:off x="1833055" y="5800657"/>
            <a:ext cx="5983617" cy="824924"/>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tx1"/>
                </a:solidFill>
              </a:rPr>
              <a:t>Has a ‘good’ baby</a:t>
            </a:r>
            <a:endParaRPr lang="en-US" sz="4000" b="1" dirty="0">
              <a:solidFill>
                <a:schemeClr val="tx1"/>
              </a:solidFill>
            </a:endParaRPr>
          </a:p>
        </p:txBody>
      </p:sp>
    </p:spTree>
    <p:extLst>
      <p:ext uri="{BB962C8B-B14F-4D97-AF65-F5344CB8AC3E}">
        <p14:creationId xmlns:p14="http://schemas.microsoft.com/office/powerpoint/2010/main" val="3616693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is-success-model-for-smes-8-728.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135530" y="74706"/>
            <a:ext cx="11872275" cy="6529294"/>
          </a:xfrm>
        </p:spPr>
      </p:pic>
      <p:sp>
        <p:nvSpPr>
          <p:cNvPr id="3" name="Donut 2"/>
          <p:cNvSpPr/>
          <p:nvPr/>
        </p:nvSpPr>
        <p:spPr>
          <a:xfrm>
            <a:off x="2882697" y="1070169"/>
            <a:ext cx="1969367" cy="1398353"/>
          </a:xfrm>
          <a:prstGeom prst="donut">
            <a:avLst>
              <a:gd name="adj" fmla="val 8920"/>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2882697" y="4019277"/>
            <a:ext cx="1969367" cy="1398353"/>
          </a:xfrm>
          <a:prstGeom prst="donut">
            <a:avLst>
              <a:gd name="adj" fmla="val 8920"/>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5526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660066"/>
                </a:solidFill>
              </a:rPr>
              <a:t>How does this fit with breastfeeding?</a:t>
            </a:r>
            <a:endParaRPr lang="en-US" b="1" dirty="0">
              <a:solidFill>
                <a:srgbClr val="660066"/>
              </a:solidFill>
            </a:endParaRPr>
          </a:p>
        </p:txBody>
      </p:sp>
      <p:sp>
        <p:nvSpPr>
          <p:cNvPr id="3" name="Content Placeholder 2"/>
          <p:cNvSpPr>
            <a:spLocks noGrp="1"/>
          </p:cNvSpPr>
          <p:nvPr>
            <p:ph idx="1"/>
          </p:nvPr>
        </p:nvSpPr>
        <p:spPr>
          <a:xfrm>
            <a:off x="457201" y="1600200"/>
            <a:ext cx="4243278" cy="5090851"/>
          </a:xfrm>
        </p:spPr>
        <p:txBody>
          <a:bodyPr>
            <a:normAutofit fontScale="77500" lnSpcReduction="20000"/>
          </a:bodyPr>
          <a:lstStyle/>
          <a:p>
            <a:r>
              <a:rPr lang="en-US" dirty="0" smtClean="0"/>
              <a:t>Caring for a new baby is exhausting</a:t>
            </a:r>
          </a:p>
          <a:p>
            <a:endParaRPr lang="en-US" dirty="0"/>
          </a:p>
          <a:p>
            <a:r>
              <a:rPr lang="en-US" dirty="0" smtClean="0"/>
              <a:t>Feeding responsively is exhausting</a:t>
            </a:r>
          </a:p>
          <a:p>
            <a:endParaRPr lang="en-US" dirty="0"/>
          </a:p>
          <a:p>
            <a:r>
              <a:rPr lang="en-US" dirty="0" smtClean="0"/>
              <a:t>But why is the solution always formula? </a:t>
            </a:r>
          </a:p>
          <a:p>
            <a:endParaRPr lang="en-US" dirty="0" smtClean="0"/>
          </a:p>
          <a:p>
            <a:r>
              <a:rPr lang="en-US" dirty="0" smtClean="0"/>
              <a:t>And non responsive feeding styles?</a:t>
            </a:r>
          </a:p>
          <a:p>
            <a:endParaRPr lang="en-US" dirty="0"/>
          </a:p>
          <a:p>
            <a:r>
              <a:rPr lang="en-US" dirty="0" smtClean="0"/>
              <a:t>Why isn’t it for them to do the housework?</a:t>
            </a:r>
            <a:endParaRPr lang="en-US" dirty="0"/>
          </a:p>
        </p:txBody>
      </p:sp>
      <p:pic>
        <p:nvPicPr>
          <p:cNvPr id="4" name="Picture 3" descr="4cea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61" y="1884237"/>
            <a:ext cx="4019793" cy="4584216"/>
          </a:xfrm>
          <a:prstGeom prst="rect">
            <a:avLst/>
          </a:prstGeom>
        </p:spPr>
      </p:pic>
    </p:spTree>
    <p:extLst>
      <p:ext uri="{BB962C8B-B14F-4D97-AF65-F5344CB8AC3E}">
        <p14:creationId xmlns:p14="http://schemas.microsoft.com/office/powerpoint/2010/main" val="845443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zombie.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116667" y="3730491"/>
            <a:ext cx="5686778" cy="3127509"/>
          </a:xfrm>
        </p:spPr>
      </p:pic>
      <p:cxnSp>
        <p:nvCxnSpPr>
          <p:cNvPr id="7" name="Curved Connector 6"/>
          <p:cNvCxnSpPr/>
          <p:nvPr/>
        </p:nvCxnSpPr>
        <p:spPr>
          <a:xfrm rot="5400000">
            <a:off x="3101625" y="4882443"/>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8" name="Curved Connector 7"/>
          <p:cNvCxnSpPr/>
          <p:nvPr/>
        </p:nvCxnSpPr>
        <p:spPr>
          <a:xfrm rot="5400000">
            <a:off x="3383848" y="4597399"/>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9" name="Curved Connector 8"/>
          <p:cNvCxnSpPr/>
          <p:nvPr/>
        </p:nvCxnSpPr>
        <p:spPr>
          <a:xfrm rot="5400000">
            <a:off x="3454407" y="45437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0" name="Curved Connector 9"/>
          <p:cNvCxnSpPr/>
          <p:nvPr/>
        </p:nvCxnSpPr>
        <p:spPr>
          <a:xfrm rot="5400000">
            <a:off x="3231447" y="46961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2" name="Curved Connector 11"/>
          <p:cNvCxnSpPr/>
          <p:nvPr/>
        </p:nvCxnSpPr>
        <p:spPr>
          <a:xfrm rot="16200000" flipH="1">
            <a:off x="5009447" y="4135967"/>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3" name="Curved Connector 12"/>
          <p:cNvCxnSpPr/>
          <p:nvPr/>
        </p:nvCxnSpPr>
        <p:spPr>
          <a:xfrm rot="16200000" flipH="1">
            <a:off x="5142091" y="4282722"/>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4" name="Curved Connector 13"/>
          <p:cNvCxnSpPr/>
          <p:nvPr/>
        </p:nvCxnSpPr>
        <p:spPr>
          <a:xfrm rot="16200000" flipH="1">
            <a:off x="4803421" y="4025901"/>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sp>
        <p:nvSpPr>
          <p:cNvPr id="17" name="Rounded Rectangular Callout 16"/>
          <p:cNvSpPr/>
          <p:nvPr/>
        </p:nvSpPr>
        <p:spPr>
          <a:xfrm>
            <a:off x="1377247" y="274638"/>
            <a:ext cx="4205111" cy="1058334"/>
          </a:xfrm>
          <a:prstGeom prst="wedgeRoundRectCallout">
            <a:avLst>
              <a:gd name="adj1" fmla="val -85934"/>
              <a:gd name="adj2" fmla="val 73167"/>
              <a:gd name="adj3" fmla="val 16667"/>
            </a:avLst>
          </a:prstGeom>
          <a:solidFill>
            <a:srgbClr val="51FFDD"/>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smtClean="0">
                <a:solidFill>
                  <a:srgbClr val="000000"/>
                </a:solidFill>
              </a:rPr>
              <a:t>Give him to me, I’ll give him a bottle and you can go out</a:t>
            </a:r>
            <a:endParaRPr lang="en-US" sz="2400" dirty="0">
              <a:solidFill>
                <a:srgbClr val="000000"/>
              </a:solidFill>
            </a:endParaRPr>
          </a:p>
        </p:txBody>
      </p:sp>
      <p:sp>
        <p:nvSpPr>
          <p:cNvPr id="18" name="Rounded Rectangular Callout 17"/>
          <p:cNvSpPr/>
          <p:nvPr/>
        </p:nvSpPr>
        <p:spPr>
          <a:xfrm>
            <a:off x="6138333" y="127000"/>
            <a:ext cx="2271889" cy="1933222"/>
          </a:xfrm>
          <a:prstGeom prst="wedgeRoundRectCallout">
            <a:avLst>
              <a:gd name="adj1" fmla="val 80409"/>
              <a:gd name="adj2" fmla="val 28194"/>
              <a:gd name="adj3" fmla="val 16667"/>
            </a:avLst>
          </a:prstGeom>
          <a:solidFill>
            <a:srgbClr val="F2B2F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You need to start caring for yourself</a:t>
            </a:r>
            <a:endParaRPr lang="en-US" sz="2400" dirty="0">
              <a:solidFill>
                <a:srgbClr val="000000"/>
              </a:solidFill>
            </a:endParaRPr>
          </a:p>
        </p:txBody>
      </p:sp>
      <p:sp>
        <p:nvSpPr>
          <p:cNvPr id="19" name="Rounded Rectangular Callout 18"/>
          <p:cNvSpPr/>
          <p:nvPr/>
        </p:nvSpPr>
        <p:spPr>
          <a:xfrm>
            <a:off x="6688666" y="4188177"/>
            <a:ext cx="2144890" cy="2221090"/>
          </a:xfrm>
          <a:prstGeom prst="wedgeRoundRectCallout">
            <a:avLst>
              <a:gd name="adj1" fmla="val 63379"/>
              <a:gd name="adj2" fmla="val 68877"/>
              <a:gd name="adj3" fmla="val 16667"/>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If you swap to formula I’ll do half the feeds</a:t>
            </a:r>
            <a:endParaRPr lang="en-US" sz="2400" dirty="0">
              <a:solidFill>
                <a:srgbClr val="000000"/>
              </a:solidFill>
            </a:endParaRPr>
          </a:p>
        </p:txBody>
      </p:sp>
      <p:sp>
        <p:nvSpPr>
          <p:cNvPr id="21" name="Rounded Rectangular Callout 20"/>
          <p:cNvSpPr/>
          <p:nvPr/>
        </p:nvSpPr>
        <p:spPr>
          <a:xfrm>
            <a:off x="1174048" y="1608666"/>
            <a:ext cx="4495801" cy="931334"/>
          </a:xfrm>
          <a:prstGeom prst="wedgeRoundRectCallout">
            <a:avLst>
              <a:gd name="adj1" fmla="val -76075"/>
              <a:gd name="adj2" fmla="val 35227"/>
              <a:gd name="adj3" fmla="val 16667"/>
            </a:avLst>
          </a:prstGeom>
          <a:solidFill>
            <a:srgbClr val="EBFF7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You could get on with other things if I fed him</a:t>
            </a:r>
            <a:endParaRPr lang="en-US" sz="2400" dirty="0">
              <a:solidFill>
                <a:srgbClr val="000000"/>
              </a:solidFill>
            </a:endParaRPr>
          </a:p>
        </p:txBody>
      </p:sp>
      <p:sp>
        <p:nvSpPr>
          <p:cNvPr id="22" name="Rounded Rectangular Callout 21"/>
          <p:cNvSpPr/>
          <p:nvPr/>
        </p:nvSpPr>
        <p:spPr>
          <a:xfrm>
            <a:off x="3920073" y="2822223"/>
            <a:ext cx="4490149" cy="724824"/>
          </a:xfrm>
          <a:prstGeom prst="wedgeRoundRectCallout">
            <a:avLst>
              <a:gd name="adj1" fmla="val 66381"/>
              <a:gd name="adj2" fmla="val 11001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It can’t be good for him feeding this much</a:t>
            </a:r>
            <a:endParaRPr lang="en-US" sz="2400" dirty="0">
              <a:solidFill>
                <a:srgbClr val="000000"/>
              </a:solidFill>
            </a:endParaRPr>
          </a:p>
        </p:txBody>
      </p:sp>
      <p:sp>
        <p:nvSpPr>
          <p:cNvPr id="23" name="Rounded Rectangular Callout 22"/>
          <p:cNvSpPr/>
          <p:nvPr/>
        </p:nvSpPr>
        <p:spPr>
          <a:xfrm>
            <a:off x="169332" y="3005667"/>
            <a:ext cx="3076223" cy="1100666"/>
          </a:xfrm>
          <a:prstGeom prst="wedgeRoundRectCallout">
            <a:avLst>
              <a:gd name="adj1" fmla="val -54583"/>
              <a:gd name="adj2" fmla="val 120192"/>
              <a:gd name="adj3" fmla="val 16667"/>
            </a:avLst>
          </a:prstGeom>
          <a:solidFill>
            <a:srgbClr val="70CD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Let me give him a bottle</a:t>
            </a:r>
            <a:endParaRPr lang="en-US" sz="2400" dirty="0">
              <a:solidFill>
                <a:srgbClr val="000000"/>
              </a:solidFill>
            </a:endParaRPr>
          </a:p>
        </p:txBody>
      </p:sp>
      <p:sp>
        <p:nvSpPr>
          <p:cNvPr id="24" name="Rounded Rectangular Callout 23"/>
          <p:cNvSpPr/>
          <p:nvPr/>
        </p:nvSpPr>
        <p:spPr>
          <a:xfrm>
            <a:off x="790222" y="4586112"/>
            <a:ext cx="2300111" cy="1778000"/>
          </a:xfrm>
          <a:prstGeom prst="wedgeRoundRectCallout">
            <a:avLst>
              <a:gd name="adj1" fmla="val -82585"/>
              <a:gd name="adj2" fmla="val 66415"/>
              <a:gd name="adj3" fmla="val 16667"/>
            </a:avLst>
          </a:prstGeom>
          <a:solidFill>
            <a:srgbClr val="A68BC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Let me have him overnight</a:t>
            </a:r>
            <a:endParaRPr lang="en-US" sz="2400" dirty="0">
              <a:solidFill>
                <a:srgbClr val="000000"/>
              </a:solidFill>
            </a:endParaRPr>
          </a:p>
        </p:txBody>
      </p:sp>
    </p:spTree>
    <p:extLst>
      <p:ext uri="{BB962C8B-B14F-4D97-AF65-F5344CB8AC3E}">
        <p14:creationId xmlns:p14="http://schemas.microsoft.com/office/powerpoint/2010/main" val="960006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2" grpId="0" animBg="1"/>
      <p:bldP spid="23"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0172"/>
            <a:ext cx="8229600" cy="5967606"/>
          </a:xfrm>
        </p:spPr>
        <p:txBody>
          <a:bodyPr>
            <a:normAutofit lnSpcReduction="10000"/>
          </a:bodyPr>
          <a:lstStyle/>
          <a:p>
            <a:pPr marL="0" indent="0" algn="ctr">
              <a:buNone/>
            </a:pPr>
            <a:r>
              <a:rPr lang="en-US" sz="3600" i="1" dirty="0"/>
              <a:t>‘I was absolutely exhausted and overwhelmed with it all and a few people suggested I give up breastfeeding to get a break. I felt like a useless mother in so many other ways but the breastfeeding was the part I really loved and felt like I was doing a good job at. It helped me stop, escape and just be whilst I was feeding. It was all the other things I wanted to escape from and stopping breastfeeding wouldn’t solve that’</a:t>
            </a:r>
            <a:endParaRPr lang="en-GB" sz="3600" dirty="0"/>
          </a:p>
          <a:p>
            <a:pPr algn="ctr"/>
            <a:endParaRPr lang="en-US" dirty="0"/>
          </a:p>
        </p:txBody>
      </p:sp>
    </p:spTree>
    <p:extLst>
      <p:ext uri="{BB962C8B-B14F-4D97-AF65-F5344CB8AC3E}">
        <p14:creationId xmlns:p14="http://schemas.microsoft.com/office/powerpoint/2010/main" val="4171799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9" y="0"/>
            <a:ext cx="8680826" cy="1143000"/>
          </a:xfrm>
        </p:spPr>
        <p:txBody>
          <a:bodyPr>
            <a:normAutofit fontScale="90000"/>
          </a:bodyPr>
          <a:lstStyle/>
          <a:p>
            <a:r>
              <a:rPr lang="en-US" b="1" dirty="0" smtClean="0">
                <a:solidFill>
                  <a:srgbClr val="800000"/>
                </a:solidFill>
              </a:rPr>
              <a:t>Does formula feeding reduce the load?</a:t>
            </a:r>
            <a:endParaRPr lang="en-US" b="1" dirty="0">
              <a:solidFill>
                <a:srgbClr val="800000"/>
              </a:solidFill>
            </a:endParaRPr>
          </a:p>
        </p:txBody>
      </p:sp>
      <p:sp>
        <p:nvSpPr>
          <p:cNvPr id="3" name="Content Placeholder 2"/>
          <p:cNvSpPr>
            <a:spLocks noGrp="1"/>
          </p:cNvSpPr>
          <p:nvPr>
            <p:ph idx="1"/>
          </p:nvPr>
        </p:nvSpPr>
        <p:spPr>
          <a:xfrm>
            <a:off x="235680" y="1143000"/>
            <a:ext cx="4517172" cy="5831242"/>
          </a:xfrm>
        </p:spPr>
        <p:txBody>
          <a:bodyPr>
            <a:normAutofit fontScale="77500" lnSpcReduction="20000"/>
          </a:bodyPr>
          <a:lstStyle/>
          <a:p>
            <a:endParaRPr lang="en-US" dirty="0" smtClean="0"/>
          </a:p>
          <a:p>
            <a:r>
              <a:rPr lang="en-US" dirty="0" smtClean="0">
                <a:solidFill>
                  <a:srgbClr val="000090"/>
                </a:solidFill>
              </a:rPr>
              <a:t>Breastfeeding mums actually spend less time preparing / feeding / settling their </a:t>
            </a:r>
            <a:r>
              <a:rPr lang="en-US" dirty="0" smtClean="0">
                <a:solidFill>
                  <a:srgbClr val="000090"/>
                </a:solidFill>
              </a:rPr>
              <a:t>babies</a:t>
            </a:r>
          </a:p>
          <a:p>
            <a:pPr marL="0" indent="0">
              <a:buNone/>
            </a:pPr>
            <a:endParaRPr lang="en-US" sz="1800" dirty="0" smtClean="0">
              <a:solidFill>
                <a:srgbClr val="000090"/>
              </a:solidFill>
            </a:endParaRPr>
          </a:p>
          <a:p>
            <a:pPr marL="0" indent="0">
              <a:buNone/>
            </a:pPr>
            <a:r>
              <a:rPr lang="en-US" sz="2000" dirty="0"/>
              <a:t>Smith JP, Forrester R. Who pays for the health benefits of exclusive breastfeeding? An analysis of maternal time costs. Journal of Human Lactation. 2013 Nov;29(4):547-55.</a:t>
            </a:r>
            <a:endParaRPr lang="en-US" sz="2000" dirty="0" smtClean="0"/>
          </a:p>
          <a:p>
            <a:endParaRPr lang="en-US" dirty="0"/>
          </a:p>
          <a:p>
            <a:r>
              <a:rPr lang="en-US" dirty="0" smtClean="0">
                <a:solidFill>
                  <a:srgbClr val="660066"/>
                </a:solidFill>
              </a:rPr>
              <a:t>Breastfeeding mums get more </a:t>
            </a:r>
            <a:r>
              <a:rPr lang="en-US" dirty="0" smtClean="0">
                <a:solidFill>
                  <a:srgbClr val="660066"/>
                </a:solidFill>
              </a:rPr>
              <a:t>sleep</a:t>
            </a:r>
          </a:p>
          <a:p>
            <a:endParaRPr lang="en-US" sz="2000" dirty="0" smtClean="0">
              <a:solidFill>
                <a:srgbClr val="660066"/>
              </a:solidFill>
            </a:endParaRPr>
          </a:p>
          <a:p>
            <a:pPr marL="0" indent="0">
              <a:buNone/>
            </a:pPr>
            <a:r>
              <a:rPr lang="en-US" sz="2000" dirty="0"/>
              <a:t>Doan T, Gay CL, Kennedy HP, Newman J, Lee KA. Nighttime breastfeeding behavior is associated with more nocturnal sleep among first-time mothers at one month postpartum. Journal of clinical sleep medicine: JCSM: official publication of the American Academy of Sleep Medicine. 2014 Mar;10(3):313-9.</a:t>
            </a:r>
          </a:p>
          <a:p>
            <a:endParaRPr lang="en-US" dirty="0" smtClean="0"/>
          </a:p>
        </p:txBody>
      </p:sp>
      <p:pic>
        <p:nvPicPr>
          <p:cNvPr id="4" name="Picture 3" descr="FB_IMG_1474449903362.jpg"/>
          <p:cNvPicPr>
            <a:picLocks noChangeAspect="1"/>
          </p:cNvPicPr>
          <p:nvPr/>
        </p:nvPicPr>
        <p:blipFill rotWithShape="1">
          <a:blip r:embed="rId2">
            <a:extLst>
              <a:ext uri="{28A0092B-C50C-407E-A947-70E740481C1C}">
                <a14:useLocalDpi xmlns:a14="http://schemas.microsoft.com/office/drawing/2010/main" val="0"/>
              </a:ext>
            </a:extLst>
          </a:blip>
          <a:srcRect l="13048" r="3586" b="6180"/>
          <a:stretch/>
        </p:blipFill>
        <p:spPr>
          <a:xfrm>
            <a:off x="5293995" y="1471991"/>
            <a:ext cx="3706794" cy="5137392"/>
          </a:xfrm>
          <a:prstGeom prst="rect">
            <a:avLst/>
          </a:prstGeom>
        </p:spPr>
      </p:pic>
    </p:spTree>
    <p:extLst>
      <p:ext uri="{BB962C8B-B14F-4D97-AF65-F5344CB8AC3E}">
        <p14:creationId xmlns:p14="http://schemas.microsoft.com/office/powerpoint/2010/main" val="39649549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867" y="292237"/>
            <a:ext cx="7772400" cy="1470025"/>
          </a:xfrm>
        </p:spPr>
        <p:txBody>
          <a:bodyPr/>
          <a:lstStyle/>
          <a:p>
            <a:r>
              <a:rPr lang="en-US" b="1" dirty="0" smtClean="0">
                <a:solidFill>
                  <a:srgbClr val="800000"/>
                </a:solidFill>
              </a:rPr>
              <a:t>So how do we as a society help our new mothers? </a:t>
            </a:r>
            <a:endParaRPr lang="en-US" b="1" dirty="0">
              <a:solidFill>
                <a:srgbClr val="800000"/>
              </a:solidFill>
            </a:endParaRPr>
          </a:p>
        </p:txBody>
      </p:sp>
      <p:pic>
        <p:nvPicPr>
          <p:cNvPr id="4" name="Picture 3" descr="nintchdbpict0002548302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351" y="2128895"/>
            <a:ext cx="4492488" cy="4492488"/>
          </a:xfrm>
          <a:prstGeom prst="rect">
            <a:avLst/>
          </a:prstGeom>
        </p:spPr>
      </p:pic>
    </p:spTree>
    <p:extLst>
      <p:ext uri="{BB962C8B-B14F-4D97-AF65-F5344CB8AC3E}">
        <p14:creationId xmlns:p14="http://schemas.microsoft.com/office/powerpoint/2010/main" val="4101452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5063816" y="4386070"/>
            <a:ext cx="4020292" cy="2211006"/>
          </a:xfrm>
        </p:spPr>
      </p:pic>
      <p:pic>
        <p:nvPicPr>
          <p:cNvPr id="7" name="Picture 6"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25" y="2979716"/>
            <a:ext cx="4700731" cy="3617359"/>
          </a:xfrm>
          <a:prstGeom prst="rect">
            <a:avLst/>
          </a:prstGeom>
        </p:spPr>
      </p:pic>
      <p:pic>
        <p:nvPicPr>
          <p:cNvPr id="8" name="Picture 7" descr="1.jpg"/>
          <p:cNvPicPr>
            <a:picLocks noChangeAspect="1"/>
          </p:cNvPicPr>
          <p:nvPr/>
        </p:nvPicPr>
        <p:blipFill rotWithShape="1">
          <a:blip r:embed="rId4">
            <a:extLst>
              <a:ext uri="{28A0092B-C50C-407E-A947-70E740481C1C}">
                <a14:useLocalDpi xmlns:a14="http://schemas.microsoft.com/office/drawing/2010/main" val="0"/>
              </a:ext>
            </a:extLst>
          </a:blip>
          <a:srcRect t="5795" b="15670"/>
          <a:stretch/>
        </p:blipFill>
        <p:spPr>
          <a:xfrm>
            <a:off x="5063815" y="135949"/>
            <a:ext cx="4080185" cy="4153135"/>
          </a:xfrm>
          <a:prstGeom prst="rect">
            <a:avLst/>
          </a:prstGeom>
        </p:spPr>
      </p:pic>
      <p:pic>
        <p:nvPicPr>
          <p:cNvPr id="9" name="Content Placeholder 3" descr="Screen Shot 2016-11-09 at 21.12.56.png"/>
          <p:cNvPicPr>
            <a:picLocks noChangeAspect="1"/>
          </p:cNvPicPr>
          <p:nvPr/>
        </p:nvPicPr>
        <p:blipFill>
          <a:blip r:embed="rId5">
            <a:extLst>
              <a:ext uri="{28A0092B-C50C-407E-A947-70E740481C1C}">
                <a14:useLocalDpi xmlns:a14="http://schemas.microsoft.com/office/drawing/2010/main" val="0"/>
              </a:ext>
            </a:extLst>
          </a:blip>
          <a:srcRect t="-850" b="-850"/>
          <a:stretch>
            <a:fillRect/>
          </a:stretch>
        </p:blipFill>
        <p:spPr>
          <a:xfrm>
            <a:off x="198025" y="135949"/>
            <a:ext cx="4700731" cy="2585221"/>
          </a:xfrm>
          <a:prstGeom prst="rect">
            <a:avLst/>
          </a:prstGeom>
        </p:spPr>
      </p:pic>
    </p:spTree>
    <p:extLst>
      <p:ext uri="{BB962C8B-B14F-4D97-AF65-F5344CB8AC3E}">
        <p14:creationId xmlns:p14="http://schemas.microsoft.com/office/powerpoint/2010/main" val="38870574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09 at 21.15.48.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238" t="-8246" r="11333" b="-8246"/>
          <a:stretch/>
        </p:blipFill>
        <p:spPr>
          <a:xfrm>
            <a:off x="132283" y="-105838"/>
            <a:ext cx="5070426" cy="3510717"/>
          </a:xfrm>
        </p:spPr>
      </p:pic>
      <p:pic>
        <p:nvPicPr>
          <p:cNvPr id="3" name="Picture 2" descr="Screen Shot 2016-11-01 at 12.56.50.png"/>
          <p:cNvPicPr>
            <a:picLocks noChangeAspect="1"/>
          </p:cNvPicPr>
          <p:nvPr/>
        </p:nvPicPr>
        <p:blipFill rotWithShape="1">
          <a:blip r:embed="rId3">
            <a:extLst>
              <a:ext uri="{28A0092B-C50C-407E-A947-70E740481C1C}">
                <a14:useLocalDpi xmlns:a14="http://schemas.microsoft.com/office/drawing/2010/main" val="0"/>
              </a:ext>
            </a:extLst>
          </a:blip>
          <a:srcRect l="26915" r="30949" b="30349"/>
          <a:stretch/>
        </p:blipFill>
        <p:spPr>
          <a:xfrm>
            <a:off x="5448506" y="122052"/>
            <a:ext cx="3568065" cy="3025037"/>
          </a:xfrm>
          <a:prstGeom prst="rect">
            <a:avLst/>
          </a:prstGeom>
        </p:spPr>
      </p:pic>
      <p:pic>
        <p:nvPicPr>
          <p:cNvPr id="2" name="Picture 1" descr="Screen Shot 2016-11-10 at 10.2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700" y="3161860"/>
            <a:ext cx="4380300" cy="3696139"/>
          </a:xfrm>
          <a:prstGeom prst="rect">
            <a:avLst/>
          </a:prstGeom>
        </p:spPr>
      </p:pic>
      <p:pic>
        <p:nvPicPr>
          <p:cNvPr id="5" name="Picture 4" descr="Sproutling-baby-monitor-5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83" y="3606899"/>
            <a:ext cx="4596522" cy="3052091"/>
          </a:xfrm>
          <a:prstGeom prst="rect">
            <a:avLst/>
          </a:prstGeom>
        </p:spPr>
      </p:pic>
    </p:spTree>
    <p:extLst>
      <p:ext uri="{BB962C8B-B14F-4D97-AF65-F5344CB8AC3E}">
        <p14:creationId xmlns:p14="http://schemas.microsoft.com/office/powerpoint/2010/main" val="2695524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07 at 11.01.44.png"/>
          <p:cNvPicPr>
            <a:picLocks noChangeAspect="1"/>
          </p:cNvPicPr>
          <p:nvPr/>
        </p:nvPicPr>
        <p:blipFill rotWithShape="1">
          <a:blip r:embed="rId2">
            <a:extLst>
              <a:ext uri="{28A0092B-C50C-407E-A947-70E740481C1C}">
                <a14:useLocalDpi xmlns:a14="http://schemas.microsoft.com/office/drawing/2010/main" val="0"/>
              </a:ext>
            </a:extLst>
          </a:blip>
          <a:srcRect l="11675" r="18575" b="15432"/>
          <a:stretch/>
        </p:blipFill>
        <p:spPr>
          <a:xfrm>
            <a:off x="205966" y="254476"/>
            <a:ext cx="4628761" cy="3586651"/>
          </a:xfrm>
          <a:prstGeom prst="rect">
            <a:avLst/>
          </a:prstGeom>
        </p:spPr>
      </p:pic>
      <p:pic>
        <p:nvPicPr>
          <p:cNvPr id="7" name="Picture 6" descr="Screen Shot 2016-11-01 at 11.21.38.png"/>
          <p:cNvPicPr>
            <a:picLocks noChangeAspect="1"/>
          </p:cNvPicPr>
          <p:nvPr/>
        </p:nvPicPr>
        <p:blipFill rotWithShape="1">
          <a:blip r:embed="rId3">
            <a:extLst>
              <a:ext uri="{28A0092B-C50C-407E-A947-70E740481C1C}">
                <a14:useLocalDpi xmlns:a14="http://schemas.microsoft.com/office/drawing/2010/main" val="0"/>
              </a:ext>
            </a:extLst>
          </a:blip>
          <a:srcRect l="24831" t="15618"/>
          <a:stretch/>
        </p:blipFill>
        <p:spPr>
          <a:xfrm>
            <a:off x="338249" y="4312916"/>
            <a:ext cx="8537881" cy="2549006"/>
          </a:xfrm>
          <a:prstGeom prst="rect">
            <a:avLst/>
          </a:prstGeom>
        </p:spPr>
      </p:pic>
      <p:pic>
        <p:nvPicPr>
          <p:cNvPr id="8" name="Picture 7" descr="Screen Shot 2016-11-01 at 11.26.01.png"/>
          <p:cNvPicPr>
            <a:picLocks noChangeAspect="1"/>
          </p:cNvPicPr>
          <p:nvPr/>
        </p:nvPicPr>
        <p:blipFill rotWithShape="1">
          <a:blip r:embed="rId4">
            <a:extLst>
              <a:ext uri="{28A0092B-C50C-407E-A947-70E740481C1C}">
                <a14:useLocalDpi xmlns:a14="http://schemas.microsoft.com/office/drawing/2010/main" val="0"/>
              </a:ext>
            </a:extLst>
          </a:blip>
          <a:srcRect l="24509" t="16203" r="12028" b="37164"/>
          <a:stretch/>
        </p:blipFill>
        <p:spPr>
          <a:xfrm>
            <a:off x="5125169" y="254476"/>
            <a:ext cx="3856568" cy="3586651"/>
          </a:xfrm>
          <a:prstGeom prst="rect">
            <a:avLst/>
          </a:prstGeom>
        </p:spPr>
      </p:pic>
    </p:spTree>
    <p:extLst>
      <p:ext uri="{BB962C8B-B14F-4D97-AF65-F5344CB8AC3E}">
        <p14:creationId xmlns:p14="http://schemas.microsoft.com/office/powerpoint/2010/main" val="2887289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76" y="375781"/>
            <a:ext cx="5804480" cy="6155031"/>
          </a:xfrm>
        </p:spPr>
        <p:txBody>
          <a:bodyPr>
            <a:normAutofit fontScale="77500" lnSpcReduction="20000"/>
          </a:bodyPr>
          <a:lstStyle/>
          <a:p>
            <a:pPr marL="82296" indent="0">
              <a:buNone/>
            </a:pPr>
            <a:r>
              <a:rPr lang="en-GB" b="1" i="1" dirty="0" smtClean="0">
                <a:solidFill>
                  <a:srgbClr val="800000"/>
                </a:solidFill>
                <a:latin typeface="+mj-lt"/>
                <a:cs typeface="Arial Rounded MT Bold"/>
              </a:rPr>
              <a:t>‘</a:t>
            </a:r>
            <a:r>
              <a:rPr lang="en-GB" b="1" i="1" dirty="0">
                <a:solidFill>
                  <a:srgbClr val="800000"/>
                </a:solidFill>
              </a:rPr>
              <a:t>‘They come to realise that they don’t need the late night feeding and most of them give it up at 1, 2 or 3 months of age. </a:t>
            </a:r>
            <a:endParaRPr lang="en-GB" b="1" i="1" dirty="0" smtClean="0">
              <a:solidFill>
                <a:srgbClr val="800000"/>
              </a:solidFill>
              <a:latin typeface="+mj-lt"/>
              <a:cs typeface="Arial Rounded MT Bold"/>
            </a:endParaRPr>
          </a:p>
          <a:p>
            <a:pPr marL="82296" indent="0">
              <a:buNone/>
            </a:pPr>
            <a:endParaRPr lang="en-GB" b="1" i="1" dirty="0">
              <a:solidFill>
                <a:srgbClr val="800000"/>
              </a:solidFill>
              <a:latin typeface="+mj-lt"/>
              <a:cs typeface="Arial Rounded MT Bold"/>
            </a:endParaRPr>
          </a:p>
          <a:p>
            <a:pPr marL="82296" indent="0">
              <a:buNone/>
            </a:pPr>
            <a:r>
              <a:rPr lang="en-GB" b="1" i="1" dirty="0" smtClean="0">
                <a:solidFill>
                  <a:srgbClr val="800000"/>
                </a:solidFill>
                <a:latin typeface="+mj-lt"/>
                <a:cs typeface="Arial Rounded MT Bold"/>
              </a:rPr>
              <a:t> </a:t>
            </a:r>
            <a:r>
              <a:rPr lang="en-GB" b="1" i="1" dirty="0">
                <a:solidFill>
                  <a:srgbClr val="800000"/>
                </a:solidFill>
                <a:latin typeface="+mj-lt"/>
                <a:cs typeface="Arial Rounded MT Bold"/>
              </a:rPr>
              <a:t>If babies reach the age of 1 month and weigh 9 pounds and still wake for a 2 am feeding, I think it’s sensible for the parents to try to influence them to give it up’ </a:t>
            </a:r>
            <a:endParaRPr lang="en-GB" b="1" i="1" dirty="0" smtClean="0">
              <a:solidFill>
                <a:srgbClr val="800000"/>
              </a:solidFill>
              <a:latin typeface="+mj-lt"/>
              <a:cs typeface="Arial Rounded MT Bold"/>
            </a:endParaRPr>
          </a:p>
          <a:p>
            <a:pPr marL="82296" indent="0">
              <a:buNone/>
            </a:pPr>
            <a:endParaRPr lang="en-GB" i="1" dirty="0" smtClean="0"/>
          </a:p>
          <a:p>
            <a:pPr marL="82296" indent="0">
              <a:buNone/>
            </a:pPr>
            <a:endParaRPr lang="en-GB" i="1" dirty="0"/>
          </a:p>
          <a:p>
            <a:pPr marL="0" indent="0">
              <a:buNone/>
            </a:pPr>
            <a:r>
              <a:rPr lang="en-GB" b="1" i="1" dirty="0">
                <a:solidFill>
                  <a:srgbClr val="000090"/>
                </a:solidFill>
              </a:rPr>
              <a:t>‘Be conscious that some babies think your sole purpose in life is to help him fall asleep’</a:t>
            </a:r>
            <a:endParaRPr lang="en-GB" b="1" dirty="0">
              <a:solidFill>
                <a:srgbClr val="000090"/>
              </a:solidFill>
            </a:endParaRPr>
          </a:p>
          <a:p>
            <a:pPr marL="0" indent="0">
              <a:buNone/>
            </a:pPr>
            <a:endParaRPr lang="en-GB" i="1" dirty="0"/>
          </a:p>
          <a:p>
            <a:pPr marL="0" indent="0">
              <a:buNone/>
            </a:pPr>
            <a:r>
              <a:rPr lang="en-GB" b="1" i="1" dirty="0">
                <a:solidFill>
                  <a:srgbClr val="000090"/>
                </a:solidFill>
              </a:rPr>
              <a:t>‘During night feeds try not to talk to your baby</a:t>
            </a:r>
          </a:p>
          <a:p>
            <a:pPr marL="82296" indent="0">
              <a:buNone/>
            </a:pPr>
            <a:endParaRPr lang="en-GB" dirty="0"/>
          </a:p>
        </p:txBody>
      </p:sp>
      <p:pic>
        <p:nvPicPr>
          <p:cNvPr id="4" name="Picture 3" descr="Screen Shot 2017-03-07 at 16.0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012" y="375781"/>
            <a:ext cx="1821961" cy="3053892"/>
          </a:xfrm>
          <a:prstGeom prst="rect">
            <a:avLst/>
          </a:prstGeom>
        </p:spPr>
      </p:pic>
      <p:pic>
        <p:nvPicPr>
          <p:cNvPr id="5" name="Picture 4" descr="Screen Shot 2017-03-07 at 16.02.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011" y="3591054"/>
            <a:ext cx="1821961" cy="2939758"/>
          </a:xfrm>
          <a:prstGeom prst="rect">
            <a:avLst/>
          </a:prstGeom>
        </p:spPr>
      </p:pic>
    </p:spTree>
    <p:extLst>
      <p:ext uri="{BB962C8B-B14F-4D97-AF65-F5344CB8AC3E}">
        <p14:creationId xmlns:p14="http://schemas.microsoft.com/office/powerpoint/2010/main" val="1757396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610160" cy="1143000"/>
          </a:xfrm>
        </p:spPr>
        <p:txBody>
          <a:bodyPr/>
          <a:lstStyle/>
          <a:p>
            <a:r>
              <a:rPr lang="en-US" b="1" dirty="0" smtClean="0">
                <a:solidFill>
                  <a:srgbClr val="800000"/>
                </a:solidFill>
                <a:latin typeface="Arial Rounded MT Bold"/>
                <a:cs typeface="Arial Rounded MT Bold"/>
              </a:rPr>
              <a:t>Tizzy Hall</a:t>
            </a:r>
            <a:endParaRPr lang="en-US" b="1" dirty="0">
              <a:solidFill>
                <a:srgbClr val="800000"/>
              </a:solidFill>
              <a:latin typeface="Arial Rounded MT Bold"/>
              <a:cs typeface="Arial Rounded MT Bold"/>
            </a:endParaRPr>
          </a:p>
        </p:txBody>
      </p:sp>
      <p:sp>
        <p:nvSpPr>
          <p:cNvPr id="3" name="Content Placeholder 2"/>
          <p:cNvSpPr>
            <a:spLocks noGrp="1"/>
          </p:cNvSpPr>
          <p:nvPr>
            <p:ph idx="1"/>
          </p:nvPr>
        </p:nvSpPr>
        <p:spPr>
          <a:xfrm>
            <a:off x="251520" y="1614036"/>
            <a:ext cx="8682168" cy="4736270"/>
          </a:xfrm>
        </p:spPr>
        <p:txBody>
          <a:bodyPr>
            <a:normAutofit fontScale="92500" lnSpcReduction="20000"/>
          </a:bodyPr>
          <a:lstStyle/>
          <a:p>
            <a:pPr marL="0" indent="0" algn="ctr">
              <a:buNone/>
            </a:pPr>
            <a:r>
              <a:rPr lang="en-GB" i="1" dirty="0"/>
              <a:t>‘One aspect I considered is whether the quality of the mother’s milk changes when she puts her baby on a routine. Because cows milk is close to human milk, which is why we drink it and feed it to our children – I decided to discuss it with various dairy  farmers.</a:t>
            </a:r>
            <a:endParaRPr lang="en-GB" dirty="0"/>
          </a:p>
          <a:p>
            <a:pPr marL="0" indent="0" algn="ctr">
              <a:buNone/>
            </a:pPr>
            <a:endParaRPr lang="en-GB" i="1" dirty="0"/>
          </a:p>
          <a:p>
            <a:pPr marL="0" indent="0" algn="ctr">
              <a:buNone/>
            </a:pPr>
            <a:r>
              <a:rPr lang="en-GB" i="1" dirty="0" smtClean="0"/>
              <a:t>Dairy </a:t>
            </a:r>
            <a:r>
              <a:rPr lang="en-GB" i="1" dirty="0"/>
              <a:t>farmers stick to strict routines in relation to their milking. Most will milk their cows at 5 am and 3pm every day. When I enquired why it was explained to me that milking the cows at a set time every day meant their metabolism knew exactly when and how much milk to produce.</a:t>
            </a:r>
            <a:endParaRPr lang="en-GB" dirty="0"/>
          </a:p>
          <a:p>
            <a:pPr marL="0" indent="0" algn="ctr">
              <a:buNone/>
            </a:pPr>
            <a:endParaRPr lang="en-GB" i="1" dirty="0"/>
          </a:p>
          <a:p>
            <a:pPr marL="0" indent="0" algn="ctr">
              <a:buNone/>
            </a:pPr>
            <a:endParaRPr lang="en-US" dirty="0"/>
          </a:p>
        </p:txBody>
      </p:sp>
    </p:spTree>
    <p:extLst>
      <p:ext uri="{BB962C8B-B14F-4D97-AF65-F5344CB8AC3E}">
        <p14:creationId xmlns:p14="http://schemas.microsoft.com/office/powerpoint/2010/main" val="4950987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24" y="0"/>
            <a:ext cx="8229600" cy="1143000"/>
          </a:xfrm>
        </p:spPr>
        <p:txBody>
          <a:bodyPr/>
          <a:lstStyle/>
          <a:p>
            <a:r>
              <a:rPr lang="en-US" b="1" dirty="0" smtClean="0">
                <a:solidFill>
                  <a:srgbClr val="800000"/>
                </a:solidFill>
              </a:rPr>
              <a:t>Common attitudes</a:t>
            </a:r>
            <a:endParaRPr lang="en-US" b="1" dirty="0">
              <a:solidFill>
                <a:srgbClr val="800000"/>
              </a:solidFill>
            </a:endParaRPr>
          </a:p>
        </p:txBody>
      </p:sp>
      <p:sp>
        <p:nvSpPr>
          <p:cNvPr id="5" name="Rounded Rectangular Callout 4"/>
          <p:cNvSpPr/>
          <p:nvPr/>
        </p:nvSpPr>
        <p:spPr>
          <a:xfrm>
            <a:off x="570831" y="1598118"/>
            <a:ext cx="3439257" cy="1327010"/>
          </a:xfrm>
          <a:prstGeom prst="wedgeRoundRectCallout">
            <a:avLst>
              <a:gd name="adj1" fmla="val -52783"/>
              <a:gd name="adj2" fmla="val 143145"/>
              <a:gd name="adj3" fmla="val 16667"/>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Breast is best but formula is fine</a:t>
            </a:r>
            <a:endParaRPr lang="en-US" sz="2400" dirty="0">
              <a:solidFill>
                <a:schemeClr val="tx1"/>
              </a:solidFill>
            </a:endParaRPr>
          </a:p>
        </p:txBody>
      </p:sp>
      <p:sp>
        <p:nvSpPr>
          <p:cNvPr id="6" name="Rounded Rectangular Callout 5"/>
          <p:cNvSpPr/>
          <p:nvPr/>
        </p:nvSpPr>
        <p:spPr>
          <a:xfrm>
            <a:off x="4790403" y="1143000"/>
            <a:ext cx="3439257" cy="1327010"/>
          </a:xfrm>
          <a:prstGeom prst="wedgeRoundRectCallout">
            <a:avLst>
              <a:gd name="adj1" fmla="val 73358"/>
              <a:gd name="adj2" fmla="val 139919"/>
              <a:gd name="adj3" fmla="val 16667"/>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Lots of women can’t breastfeed </a:t>
            </a:r>
            <a:endParaRPr lang="en-US" sz="2400" dirty="0">
              <a:solidFill>
                <a:schemeClr val="tx1"/>
              </a:solidFill>
            </a:endParaRPr>
          </a:p>
        </p:txBody>
      </p:sp>
      <p:sp>
        <p:nvSpPr>
          <p:cNvPr id="7" name="Rounded Rectangular Callout 6"/>
          <p:cNvSpPr/>
          <p:nvPr/>
        </p:nvSpPr>
        <p:spPr>
          <a:xfrm>
            <a:off x="1465312" y="3548400"/>
            <a:ext cx="2073841" cy="2030747"/>
          </a:xfrm>
          <a:prstGeom prst="wedgeRoundRectCallout">
            <a:avLst>
              <a:gd name="adj1" fmla="val -91909"/>
              <a:gd name="adj2" fmla="val 97952"/>
              <a:gd name="adj3" fmla="val 16667"/>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Formula fed babies are easier</a:t>
            </a:r>
            <a:endParaRPr lang="en-US" sz="2400" dirty="0">
              <a:solidFill>
                <a:schemeClr val="tx1"/>
              </a:solidFill>
            </a:endParaRPr>
          </a:p>
        </p:txBody>
      </p:sp>
      <p:sp>
        <p:nvSpPr>
          <p:cNvPr id="8" name="Rounded Rectangular Callout 7"/>
          <p:cNvSpPr/>
          <p:nvPr/>
        </p:nvSpPr>
        <p:spPr>
          <a:xfrm>
            <a:off x="3753214" y="4979853"/>
            <a:ext cx="3834261" cy="1464347"/>
          </a:xfrm>
          <a:prstGeom prst="wedgeRoundRectCallout">
            <a:avLst>
              <a:gd name="adj1" fmla="val 89333"/>
              <a:gd name="adj2" fmla="val 73888"/>
              <a:gd name="adj3" fmla="val 1666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It’s about who feeds, not the milk </a:t>
            </a:r>
            <a:endParaRPr lang="en-US" sz="2400" dirty="0">
              <a:solidFill>
                <a:schemeClr val="tx1"/>
              </a:solidFill>
            </a:endParaRPr>
          </a:p>
        </p:txBody>
      </p:sp>
      <p:sp>
        <p:nvSpPr>
          <p:cNvPr id="9" name="Rounded Rectangular Callout 8"/>
          <p:cNvSpPr/>
          <p:nvPr/>
        </p:nvSpPr>
        <p:spPr>
          <a:xfrm>
            <a:off x="4138525" y="2925128"/>
            <a:ext cx="2992285" cy="1460783"/>
          </a:xfrm>
          <a:prstGeom prst="wedgeRoundRectCallout">
            <a:avLst>
              <a:gd name="adj1" fmla="val 112198"/>
              <a:gd name="adj2" fmla="val 47581"/>
              <a:gd name="adj3" fmla="val 16667"/>
            </a:avLst>
          </a:prstGeom>
          <a:solidFill>
            <a:srgbClr val="FFFF9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Mothers shouldn’t breastfeed in public</a:t>
            </a:r>
            <a:endParaRPr lang="en-US" sz="2400" dirty="0">
              <a:solidFill>
                <a:schemeClr val="tx1"/>
              </a:solidFill>
            </a:endParaRPr>
          </a:p>
        </p:txBody>
      </p:sp>
    </p:spTree>
    <p:extLst>
      <p:ext uri="{BB962C8B-B14F-4D97-AF65-F5344CB8AC3E}">
        <p14:creationId xmlns:p14="http://schemas.microsoft.com/office/powerpoint/2010/main" val="3720859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24" y="3031195"/>
            <a:ext cx="3541675" cy="3786492"/>
          </a:xfrm>
          <a:prstGeom prst="rect">
            <a:avLst/>
          </a:prstGeom>
        </p:spPr>
      </p:pic>
      <p:pic>
        <p:nvPicPr>
          <p:cNvPr id="6" name="Picture 5" descr="ccal.jpg"/>
          <p:cNvPicPr>
            <a:picLocks noChangeAspect="1"/>
          </p:cNvPicPr>
          <p:nvPr/>
        </p:nvPicPr>
        <p:blipFill rotWithShape="1">
          <a:blip r:embed="rId3">
            <a:extLst>
              <a:ext uri="{28A0092B-C50C-407E-A947-70E740481C1C}">
                <a14:useLocalDpi xmlns:a14="http://schemas.microsoft.com/office/drawing/2010/main" val="0"/>
              </a:ext>
            </a:extLst>
          </a:blip>
          <a:srcRect l="7103" r="20997"/>
          <a:stretch/>
        </p:blipFill>
        <p:spPr>
          <a:xfrm>
            <a:off x="5217787" y="3031195"/>
            <a:ext cx="3310900" cy="3622032"/>
          </a:xfrm>
          <a:prstGeom prst="rect">
            <a:avLst/>
          </a:prstGeom>
        </p:spPr>
      </p:pic>
      <p:sp>
        <p:nvSpPr>
          <p:cNvPr id="2" name="TextBox 1"/>
          <p:cNvSpPr txBox="1"/>
          <p:nvPr/>
        </p:nvSpPr>
        <p:spPr>
          <a:xfrm>
            <a:off x="171639" y="188773"/>
            <a:ext cx="8805014" cy="2554545"/>
          </a:xfrm>
          <a:prstGeom prst="rect">
            <a:avLst/>
          </a:prstGeom>
          <a:noFill/>
        </p:spPr>
        <p:txBody>
          <a:bodyPr wrap="square" rtlCol="0">
            <a:spAutoFit/>
          </a:bodyPr>
          <a:lstStyle/>
          <a:p>
            <a:pPr algn="ctr"/>
            <a:r>
              <a:rPr lang="en-GB" sz="3200" dirty="0"/>
              <a:t>The farmers said that if they milked their cows earlier or later than scheduled, the milk would not be of the highest quality </a:t>
            </a:r>
            <a:r>
              <a:rPr lang="en-GB" sz="3200" dirty="0" smtClean="0"/>
              <a:t>or </a:t>
            </a:r>
            <a:r>
              <a:rPr lang="en-GB" sz="3200" dirty="0"/>
              <a:t>quantity. It’s not such a leap to come to the conclusion that this might be the same for a breastfeeding mother’s milk supply’</a:t>
            </a:r>
            <a:endParaRPr lang="en-US" sz="3200" dirty="0"/>
          </a:p>
        </p:txBody>
      </p:sp>
    </p:spTree>
    <p:extLst>
      <p:ext uri="{BB962C8B-B14F-4D97-AF65-F5344CB8AC3E}">
        <p14:creationId xmlns:p14="http://schemas.microsoft.com/office/powerpoint/2010/main" val="26636657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70135"/>
            <a:ext cx="3031329" cy="1143000"/>
          </a:xfrm>
        </p:spPr>
        <p:txBody>
          <a:bodyPr>
            <a:normAutofit fontScale="90000"/>
          </a:bodyPr>
          <a:lstStyle/>
          <a:p>
            <a:r>
              <a:rPr lang="en-US" dirty="0" smtClean="0">
                <a:solidFill>
                  <a:srgbClr val="800000"/>
                </a:solidFill>
                <a:latin typeface="Arial Rounded MT Bold"/>
                <a:cs typeface="Arial Rounded MT Bold"/>
              </a:rPr>
              <a:t>We need to convince society to value and care for our new mothers better</a:t>
            </a:r>
            <a:endParaRPr lang="en-US" dirty="0">
              <a:solidFill>
                <a:srgbClr val="800000"/>
              </a:solidFill>
              <a:latin typeface="Arial Rounded MT Bold"/>
              <a:cs typeface="Arial Rounded MT Bold"/>
            </a:endParaRPr>
          </a:p>
        </p:txBody>
      </p:sp>
      <p:pic>
        <p:nvPicPr>
          <p:cNvPr id="4" name="Picture 3" descr="Screen Shot 2017-03-17 at 13.58.23.png"/>
          <p:cNvPicPr>
            <a:picLocks noChangeAspect="1"/>
          </p:cNvPicPr>
          <p:nvPr/>
        </p:nvPicPr>
        <p:blipFill rotWithShape="1">
          <a:blip r:embed="rId2">
            <a:extLst>
              <a:ext uri="{28A0092B-C50C-407E-A947-70E740481C1C}">
                <a14:useLocalDpi xmlns:a14="http://schemas.microsoft.com/office/drawing/2010/main" val="0"/>
              </a:ext>
            </a:extLst>
          </a:blip>
          <a:srcRect l="14920"/>
          <a:stretch/>
        </p:blipFill>
        <p:spPr>
          <a:xfrm>
            <a:off x="3993447" y="342900"/>
            <a:ext cx="5024408" cy="6159500"/>
          </a:xfrm>
          <a:prstGeom prst="rect">
            <a:avLst/>
          </a:prstGeom>
        </p:spPr>
      </p:pic>
    </p:spTree>
    <p:extLst>
      <p:ext uri="{BB962C8B-B14F-4D97-AF65-F5344CB8AC3E}">
        <p14:creationId xmlns:p14="http://schemas.microsoft.com/office/powerpoint/2010/main" val="241663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1025029"/>
              </p:ext>
            </p:extLst>
          </p:nvPr>
        </p:nvGraphicFramePr>
        <p:xfrm>
          <a:off x="0" y="0"/>
          <a:ext cx="9125626" cy="68199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27148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49" y="17797"/>
            <a:ext cx="8229600" cy="1143000"/>
          </a:xfrm>
        </p:spPr>
        <p:txBody>
          <a:bodyPr/>
          <a:lstStyle/>
          <a:p>
            <a:r>
              <a:rPr lang="en-US" b="1" dirty="0" smtClean="0">
                <a:solidFill>
                  <a:srgbClr val="800000"/>
                </a:solidFill>
              </a:rPr>
              <a:t>Confidence</a:t>
            </a:r>
            <a:endParaRPr lang="en-US" b="1" dirty="0">
              <a:solidFill>
                <a:srgbClr val="800000"/>
              </a:solidFill>
            </a:endParaRPr>
          </a:p>
        </p:txBody>
      </p:sp>
      <p:sp>
        <p:nvSpPr>
          <p:cNvPr id="3" name="Content Placeholder 2"/>
          <p:cNvSpPr>
            <a:spLocks noGrp="1"/>
          </p:cNvSpPr>
          <p:nvPr>
            <p:ph idx="1"/>
          </p:nvPr>
        </p:nvSpPr>
        <p:spPr>
          <a:xfrm>
            <a:off x="283744" y="1384086"/>
            <a:ext cx="5201979" cy="5165350"/>
          </a:xfrm>
        </p:spPr>
        <p:txBody>
          <a:bodyPr>
            <a:normAutofit fontScale="62500" lnSpcReduction="20000"/>
          </a:bodyPr>
          <a:lstStyle/>
          <a:p>
            <a:r>
              <a:rPr lang="en-US" sz="3800" dirty="0" smtClean="0">
                <a:solidFill>
                  <a:srgbClr val="660066"/>
                </a:solidFill>
              </a:rPr>
              <a:t>Anxiety associated with shorter duration</a:t>
            </a:r>
          </a:p>
          <a:p>
            <a:endParaRPr lang="en-US" sz="3800" dirty="0" smtClean="0"/>
          </a:p>
          <a:p>
            <a:r>
              <a:rPr lang="en-US" sz="3800" dirty="0" smtClean="0">
                <a:solidFill>
                  <a:schemeClr val="accent5">
                    <a:lumMod val="50000"/>
                  </a:schemeClr>
                </a:solidFill>
              </a:rPr>
              <a:t>Concerns over milk take &amp; weight gain</a:t>
            </a:r>
          </a:p>
          <a:p>
            <a:endParaRPr lang="en-US" sz="3800" dirty="0" smtClean="0"/>
          </a:p>
          <a:p>
            <a:r>
              <a:rPr lang="en-US" sz="3800" dirty="0" smtClean="0">
                <a:solidFill>
                  <a:srgbClr val="660066"/>
                </a:solidFill>
              </a:rPr>
              <a:t>Trying to manipulate feeding patterns</a:t>
            </a:r>
          </a:p>
          <a:p>
            <a:endParaRPr lang="en-US" sz="3800" dirty="0" smtClean="0"/>
          </a:p>
          <a:p>
            <a:r>
              <a:rPr lang="en-US" sz="3800" dirty="0" smtClean="0">
                <a:solidFill>
                  <a:srgbClr val="215968"/>
                </a:solidFill>
              </a:rPr>
              <a:t>Physiological effect</a:t>
            </a:r>
          </a:p>
          <a:p>
            <a:endParaRPr lang="en-US" sz="3800" dirty="0" smtClean="0"/>
          </a:p>
          <a:p>
            <a:r>
              <a:rPr lang="en-US" sz="3800" dirty="0" smtClean="0">
                <a:solidFill>
                  <a:srgbClr val="660066"/>
                </a:solidFill>
              </a:rPr>
              <a:t>Strongly linked to knowledge</a:t>
            </a:r>
          </a:p>
          <a:p>
            <a:endParaRPr lang="en-US" dirty="0" smtClean="0"/>
          </a:p>
          <a:p>
            <a:pPr marL="0" indent="0">
              <a:buNone/>
            </a:pPr>
            <a:r>
              <a:rPr lang="en-US" sz="2000" dirty="0"/>
              <a:t>Brown A, </a:t>
            </a:r>
            <a:r>
              <a:rPr lang="en-US" sz="2000" dirty="0" err="1"/>
              <a:t>Raynor</a:t>
            </a:r>
            <a:r>
              <a:rPr lang="en-US" sz="2000" dirty="0"/>
              <a:t> P, Lee M. Maternal control of child‐feeding during breast and formula feeding in the first 6 months post‐partum. Journal of Human Nutrition and Dietetics. 2011 Apr 1;24(2):177-86</a:t>
            </a:r>
            <a:r>
              <a:rPr lang="en-US" sz="2000" dirty="0" smtClean="0"/>
              <a:t>.</a:t>
            </a:r>
            <a:endParaRPr lang="en-US" sz="2000" dirty="0" smtClean="0"/>
          </a:p>
        </p:txBody>
      </p:sp>
      <p:pic>
        <p:nvPicPr>
          <p:cNvPr id="4" name="Picture 3" descr="images.jpg"/>
          <p:cNvPicPr>
            <a:picLocks noChangeAspect="1"/>
          </p:cNvPicPr>
          <p:nvPr/>
        </p:nvPicPr>
        <p:blipFill rotWithShape="1">
          <a:blip r:embed="rId2">
            <a:extLst>
              <a:ext uri="{28A0092B-C50C-407E-A947-70E740481C1C}">
                <a14:useLocalDpi xmlns:a14="http://schemas.microsoft.com/office/drawing/2010/main" val="0"/>
              </a:ext>
            </a:extLst>
          </a:blip>
          <a:srcRect l="32200" r="16210"/>
          <a:stretch/>
        </p:blipFill>
        <p:spPr>
          <a:xfrm>
            <a:off x="5850538" y="2127496"/>
            <a:ext cx="3168593" cy="3070909"/>
          </a:xfrm>
          <a:prstGeom prst="rect">
            <a:avLst/>
          </a:prstGeom>
        </p:spPr>
      </p:pic>
    </p:spTree>
    <p:extLst>
      <p:ext uri="{BB962C8B-B14F-4D97-AF65-F5344CB8AC3E}">
        <p14:creationId xmlns:p14="http://schemas.microsoft.com/office/powerpoint/2010/main" val="54358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zombie.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116667" y="3730491"/>
            <a:ext cx="5686778" cy="3127509"/>
          </a:xfrm>
        </p:spPr>
      </p:pic>
      <p:cxnSp>
        <p:nvCxnSpPr>
          <p:cNvPr id="7" name="Curved Connector 6"/>
          <p:cNvCxnSpPr/>
          <p:nvPr/>
        </p:nvCxnSpPr>
        <p:spPr>
          <a:xfrm rot="5400000">
            <a:off x="3101625" y="4882443"/>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8" name="Curved Connector 7"/>
          <p:cNvCxnSpPr/>
          <p:nvPr/>
        </p:nvCxnSpPr>
        <p:spPr>
          <a:xfrm rot="5400000">
            <a:off x="3383848" y="4597399"/>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9" name="Curved Connector 8"/>
          <p:cNvCxnSpPr/>
          <p:nvPr/>
        </p:nvCxnSpPr>
        <p:spPr>
          <a:xfrm rot="5400000">
            <a:off x="3454407" y="45437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0" name="Curved Connector 9"/>
          <p:cNvCxnSpPr/>
          <p:nvPr/>
        </p:nvCxnSpPr>
        <p:spPr>
          <a:xfrm rot="5400000">
            <a:off x="3231447" y="46961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2" name="Curved Connector 11"/>
          <p:cNvCxnSpPr/>
          <p:nvPr/>
        </p:nvCxnSpPr>
        <p:spPr>
          <a:xfrm rot="16200000" flipH="1">
            <a:off x="5009447" y="4135967"/>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3" name="Curved Connector 12"/>
          <p:cNvCxnSpPr/>
          <p:nvPr/>
        </p:nvCxnSpPr>
        <p:spPr>
          <a:xfrm rot="16200000" flipH="1">
            <a:off x="5142091" y="4282722"/>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4" name="Curved Connector 13"/>
          <p:cNvCxnSpPr/>
          <p:nvPr/>
        </p:nvCxnSpPr>
        <p:spPr>
          <a:xfrm rot="16200000" flipH="1">
            <a:off x="4803421" y="4025901"/>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sp>
        <p:nvSpPr>
          <p:cNvPr id="2" name="Cloud Callout 1"/>
          <p:cNvSpPr/>
          <p:nvPr/>
        </p:nvSpPr>
        <p:spPr>
          <a:xfrm>
            <a:off x="166672" y="3730491"/>
            <a:ext cx="2330714" cy="2862720"/>
          </a:xfrm>
          <a:prstGeom prst="cloudCallout">
            <a:avLst>
              <a:gd name="adj1" fmla="val 114167"/>
              <a:gd name="adj2" fmla="val -28160"/>
            </a:avLst>
          </a:prstGeom>
          <a:solidFill>
            <a:srgbClr val="E7FF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Is he really meant to be feeding again?</a:t>
            </a:r>
            <a:endParaRPr lang="en-US" sz="2400" dirty="0">
              <a:solidFill>
                <a:schemeClr val="tx1"/>
              </a:solidFill>
            </a:endParaRPr>
          </a:p>
        </p:txBody>
      </p:sp>
      <p:sp>
        <p:nvSpPr>
          <p:cNvPr id="20" name="Cloud Callout 19"/>
          <p:cNvSpPr/>
          <p:nvPr/>
        </p:nvSpPr>
        <p:spPr>
          <a:xfrm>
            <a:off x="166671" y="709857"/>
            <a:ext cx="2226241" cy="2596944"/>
          </a:xfrm>
          <a:prstGeom prst="cloudCallout">
            <a:avLst>
              <a:gd name="adj1" fmla="val 118013"/>
              <a:gd name="adj2" fmla="val 83378"/>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What if I’m starving him?</a:t>
            </a:r>
            <a:endParaRPr lang="en-US" sz="2400" dirty="0">
              <a:solidFill>
                <a:schemeClr val="tx1"/>
              </a:solidFill>
            </a:endParaRPr>
          </a:p>
        </p:txBody>
      </p:sp>
      <p:sp>
        <p:nvSpPr>
          <p:cNvPr id="25" name="Cloud Callout 24"/>
          <p:cNvSpPr/>
          <p:nvPr/>
        </p:nvSpPr>
        <p:spPr>
          <a:xfrm>
            <a:off x="3510847" y="196176"/>
            <a:ext cx="2226241" cy="2596944"/>
          </a:xfrm>
          <a:prstGeom prst="cloudCallout">
            <a:avLst>
              <a:gd name="adj1" fmla="val 3270"/>
              <a:gd name="adj2" fmla="val 87774"/>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How do I know he is getting enough</a:t>
            </a:r>
            <a:endParaRPr lang="en-US" sz="2400" dirty="0">
              <a:solidFill>
                <a:schemeClr val="tx1"/>
              </a:solidFill>
            </a:endParaRPr>
          </a:p>
        </p:txBody>
      </p:sp>
      <p:sp>
        <p:nvSpPr>
          <p:cNvPr id="26" name="Cloud Callout 25"/>
          <p:cNvSpPr/>
          <p:nvPr/>
        </p:nvSpPr>
        <p:spPr>
          <a:xfrm>
            <a:off x="6690324" y="385260"/>
            <a:ext cx="2226241" cy="2596944"/>
          </a:xfrm>
          <a:prstGeom prst="cloudCallout">
            <a:avLst>
              <a:gd name="adj1" fmla="val -112115"/>
              <a:gd name="adj2" fmla="val 82829"/>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Maybe I should try a top up</a:t>
            </a:r>
            <a:endParaRPr lang="en-US" sz="2400" dirty="0">
              <a:solidFill>
                <a:schemeClr val="tx1"/>
              </a:solidFill>
            </a:endParaRPr>
          </a:p>
        </p:txBody>
      </p:sp>
      <p:sp>
        <p:nvSpPr>
          <p:cNvPr id="27" name="Cloud Callout 26"/>
          <p:cNvSpPr/>
          <p:nvPr/>
        </p:nvSpPr>
        <p:spPr>
          <a:xfrm>
            <a:off x="6735806" y="3481617"/>
            <a:ext cx="2226241" cy="3069012"/>
          </a:xfrm>
          <a:prstGeom prst="cloudCallout">
            <a:avLst>
              <a:gd name="adj1" fmla="val -94166"/>
              <a:gd name="adj2" fmla="val 480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What if I’m just doing it all wrong?</a:t>
            </a:r>
            <a:endParaRPr lang="en-US" sz="2400" dirty="0">
              <a:solidFill>
                <a:schemeClr val="tx1"/>
              </a:solidFill>
            </a:endParaRPr>
          </a:p>
        </p:txBody>
      </p:sp>
    </p:spTree>
    <p:extLst>
      <p:ext uri="{BB962C8B-B14F-4D97-AF65-F5344CB8AC3E}">
        <p14:creationId xmlns:p14="http://schemas.microsoft.com/office/powerpoint/2010/main" val="1437300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zombie.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116667" y="3730491"/>
            <a:ext cx="5686778" cy="3127509"/>
          </a:xfrm>
        </p:spPr>
      </p:pic>
      <p:cxnSp>
        <p:nvCxnSpPr>
          <p:cNvPr id="7" name="Curved Connector 6"/>
          <p:cNvCxnSpPr/>
          <p:nvPr/>
        </p:nvCxnSpPr>
        <p:spPr>
          <a:xfrm rot="5400000">
            <a:off x="3101625" y="4882443"/>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8" name="Curved Connector 7"/>
          <p:cNvCxnSpPr/>
          <p:nvPr/>
        </p:nvCxnSpPr>
        <p:spPr>
          <a:xfrm rot="5400000">
            <a:off x="3383848" y="4597399"/>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9" name="Curved Connector 8"/>
          <p:cNvCxnSpPr/>
          <p:nvPr/>
        </p:nvCxnSpPr>
        <p:spPr>
          <a:xfrm rot="5400000">
            <a:off x="3454407" y="45437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0" name="Curved Connector 9"/>
          <p:cNvCxnSpPr/>
          <p:nvPr/>
        </p:nvCxnSpPr>
        <p:spPr>
          <a:xfrm rot="5400000">
            <a:off x="3231447" y="4696177"/>
            <a:ext cx="1382889" cy="564445"/>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2" name="Curved Connector 11"/>
          <p:cNvCxnSpPr/>
          <p:nvPr/>
        </p:nvCxnSpPr>
        <p:spPr>
          <a:xfrm rot="16200000" flipH="1">
            <a:off x="5009447" y="4135967"/>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3" name="Curved Connector 12"/>
          <p:cNvCxnSpPr/>
          <p:nvPr/>
        </p:nvCxnSpPr>
        <p:spPr>
          <a:xfrm rot="16200000" flipH="1">
            <a:off x="5142091" y="4282722"/>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cxnSp>
        <p:nvCxnSpPr>
          <p:cNvPr id="14" name="Curved Connector 13"/>
          <p:cNvCxnSpPr/>
          <p:nvPr/>
        </p:nvCxnSpPr>
        <p:spPr>
          <a:xfrm rot="16200000" flipH="1">
            <a:off x="4803421" y="4025901"/>
            <a:ext cx="1145823" cy="1086556"/>
          </a:xfrm>
          <a:prstGeom prst="curvedConnector3">
            <a:avLst/>
          </a:prstGeom>
          <a:ln w="76200" cmpd="sng"/>
        </p:spPr>
        <p:style>
          <a:lnRef idx="2">
            <a:schemeClr val="dk1"/>
          </a:lnRef>
          <a:fillRef idx="0">
            <a:schemeClr val="dk1"/>
          </a:fillRef>
          <a:effectRef idx="1">
            <a:schemeClr val="dk1"/>
          </a:effectRef>
          <a:fontRef idx="minor">
            <a:schemeClr val="tx1"/>
          </a:fontRef>
        </p:style>
      </p:cxnSp>
      <p:sp>
        <p:nvSpPr>
          <p:cNvPr id="17" name="Rounded Rectangular Callout 16"/>
          <p:cNvSpPr/>
          <p:nvPr/>
        </p:nvSpPr>
        <p:spPr>
          <a:xfrm>
            <a:off x="1377247" y="274638"/>
            <a:ext cx="4205111" cy="1058334"/>
          </a:xfrm>
          <a:prstGeom prst="wedgeRoundRectCallout">
            <a:avLst>
              <a:gd name="adj1" fmla="val -85934"/>
              <a:gd name="adj2" fmla="val 73167"/>
              <a:gd name="adj3" fmla="val 16667"/>
            </a:avLst>
          </a:prstGeom>
          <a:solidFill>
            <a:srgbClr val="51FFDD"/>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smtClean="0">
                <a:solidFill>
                  <a:srgbClr val="000000"/>
                </a:solidFill>
              </a:rPr>
              <a:t>She can’t be getting enough if she’s feeding again!</a:t>
            </a:r>
            <a:endParaRPr lang="en-US" sz="2400" dirty="0">
              <a:solidFill>
                <a:srgbClr val="000000"/>
              </a:solidFill>
            </a:endParaRPr>
          </a:p>
        </p:txBody>
      </p:sp>
      <p:sp>
        <p:nvSpPr>
          <p:cNvPr id="18" name="Rounded Rectangular Callout 17"/>
          <p:cNvSpPr/>
          <p:nvPr/>
        </p:nvSpPr>
        <p:spPr>
          <a:xfrm>
            <a:off x="6138333" y="127000"/>
            <a:ext cx="2271889" cy="1933222"/>
          </a:xfrm>
          <a:prstGeom prst="wedgeRoundRectCallout">
            <a:avLst>
              <a:gd name="adj1" fmla="val 80409"/>
              <a:gd name="adj2" fmla="val 28194"/>
              <a:gd name="adj3" fmla="val 16667"/>
            </a:avLst>
          </a:prstGeom>
          <a:solidFill>
            <a:srgbClr val="F2B2F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Have you tied just not feeding her? </a:t>
            </a:r>
            <a:endParaRPr lang="en-US" sz="2400" dirty="0">
              <a:solidFill>
                <a:srgbClr val="000000"/>
              </a:solidFill>
            </a:endParaRPr>
          </a:p>
        </p:txBody>
      </p:sp>
      <p:sp>
        <p:nvSpPr>
          <p:cNvPr id="19" name="Rounded Rectangular Callout 18"/>
          <p:cNvSpPr/>
          <p:nvPr/>
        </p:nvSpPr>
        <p:spPr>
          <a:xfrm>
            <a:off x="6688666" y="4188177"/>
            <a:ext cx="2144890" cy="2221090"/>
          </a:xfrm>
          <a:prstGeom prst="wedgeRoundRectCallout">
            <a:avLst>
              <a:gd name="adj1" fmla="val 63379"/>
              <a:gd name="adj2" fmla="val 68877"/>
              <a:gd name="adj3" fmla="val 16667"/>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Of course she’s going to keep waking at night if you offer it to her!</a:t>
            </a:r>
            <a:endParaRPr lang="en-US" sz="2400" dirty="0">
              <a:solidFill>
                <a:srgbClr val="000000"/>
              </a:solidFill>
            </a:endParaRPr>
          </a:p>
        </p:txBody>
      </p:sp>
      <p:sp>
        <p:nvSpPr>
          <p:cNvPr id="21" name="Rounded Rectangular Callout 20"/>
          <p:cNvSpPr/>
          <p:nvPr/>
        </p:nvSpPr>
        <p:spPr>
          <a:xfrm>
            <a:off x="1174048" y="1608666"/>
            <a:ext cx="4495801" cy="931334"/>
          </a:xfrm>
          <a:prstGeom prst="wedgeRoundRectCallout">
            <a:avLst>
              <a:gd name="adj1" fmla="val -76075"/>
              <a:gd name="adj2" fmla="val 35227"/>
              <a:gd name="adj3" fmla="val 16667"/>
            </a:avLst>
          </a:prstGeom>
          <a:solidFill>
            <a:srgbClr val="EBFF7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It’s because you insist on breastfeeding her STILL</a:t>
            </a:r>
            <a:endParaRPr lang="en-US" sz="2400" dirty="0">
              <a:solidFill>
                <a:srgbClr val="000000"/>
              </a:solidFill>
            </a:endParaRPr>
          </a:p>
        </p:txBody>
      </p:sp>
      <p:sp>
        <p:nvSpPr>
          <p:cNvPr id="22" name="Rounded Rectangular Callout 21"/>
          <p:cNvSpPr/>
          <p:nvPr/>
        </p:nvSpPr>
        <p:spPr>
          <a:xfrm>
            <a:off x="3920073" y="2822223"/>
            <a:ext cx="4490149" cy="724824"/>
          </a:xfrm>
          <a:prstGeom prst="wedgeRoundRectCallout">
            <a:avLst>
              <a:gd name="adj1" fmla="val 66381"/>
              <a:gd name="adj2" fmla="val 11001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ROD FOR YOUR OWN BACK!</a:t>
            </a:r>
            <a:endParaRPr lang="en-US" sz="2400" dirty="0">
              <a:solidFill>
                <a:srgbClr val="000000"/>
              </a:solidFill>
            </a:endParaRPr>
          </a:p>
        </p:txBody>
      </p:sp>
      <p:sp>
        <p:nvSpPr>
          <p:cNvPr id="23" name="Rounded Rectangular Callout 22"/>
          <p:cNvSpPr/>
          <p:nvPr/>
        </p:nvSpPr>
        <p:spPr>
          <a:xfrm>
            <a:off x="169332" y="3005667"/>
            <a:ext cx="3076223" cy="1100666"/>
          </a:xfrm>
          <a:prstGeom prst="wedgeRoundRectCallout">
            <a:avLst>
              <a:gd name="adj1" fmla="val -54583"/>
              <a:gd name="adj2" fmla="val 120192"/>
              <a:gd name="adj3" fmla="val 16667"/>
            </a:avLst>
          </a:prstGeom>
          <a:solidFill>
            <a:srgbClr val="70CD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Your milk must be skimmed! </a:t>
            </a:r>
            <a:endParaRPr lang="en-US" sz="2400" dirty="0">
              <a:solidFill>
                <a:srgbClr val="000000"/>
              </a:solidFill>
            </a:endParaRPr>
          </a:p>
        </p:txBody>
      </p:sp>
      <p:sp>
        <p:nvSpPr>
          <p:cNvPr id="24" name="Rounded Rectangular Callout 23"/>
          <p:cNvSpPr/>
          <p:nvPr/>
        </p:nvSpPr>
        <p:spPr>
          <a:xfrm>
            <a:off x="790222" y="4586112"/>
            <a:ext cx="2300111" cy="1778000"/>
          </a:xfrm>
          <a:prstGeom prst="wedgeRoundRectCallout">
            <a:avLst>
              <a:gd name="adj1" fmla="val -82585"/>
              <a:gd name="adj2" fmla="val 66415"/>
              <a:gd name="adj3" fmla="val 16667"/>
            </a:avLst>
          </a:prstGeom>
          <a:solidFill>
            <a:srgbClr val="A68BC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Just ignore her, she can’t be hungry at night</a:t>
            </a:r>
            <a:endParaRPr lang="en-US" sz="2400" dirty="0">
              <a:solidFill>
                <a:srgbClr val="000000"/>
              </a:solidFill>
            </a:endParaRPr>
          </a:p>
        </p:txBody>
      </p:sp>
    </p:spTree>
    <p:extLst>
      <p:ext uri="{BB962C8B-B14F-4D97-AF65-F5344CB8AC3E}">
        <p14:creationId xmlns:p14="http://schemas.microsoft.com/office/powerpoint/2010/main" val="1195238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6773</TotalTime>
  <Words>2734</Words>
  <Application>Microsoft Macintosh PowerPoint</Application>
  <PresentationFormat>On-screen Show (4:3)</PresentationFormat>
  <Paragraphs>248</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Psychological influences upon breastfeeding</vt:lpstr>
      <vt:lpstr>Overview</vt:lpstr>
      <vt:lpstr>PowerPoint Presentation</vt:lpstr>
      <vt:lpstr>PowerPoint Presentation</vt:lpstr>
      <vt:lpstr>Common attitudes</vt:lpstr>
      <vt:lpstr>PowerPoint Presentation</vt:lpstr>
      <vt:lpstr>Confidence</vt:lpstr>
      <vt:lpstr>PowerPoint Presentation</vt:lpstr>
      <vt:lpstr>PowerPoint Presentation</vt:lpstr>
      <vt:lpstr>Personality?</vt:lpstr>
      <vt:lpstr>We need to convince society to value and care for our new mothers better</vt:lpstr>
      <vt:lpstr>PowerPoint Presentation</vt:lpstr>
      <vt:lpstr>Body image and weight</vt:lpstr>
      <vt:lpstr>Weight</vt:lpstr>
      <vt:lpstr>Body image</vt:lpstr>
      <vt:lpstr>Non responsive feeding</vt:lpstr>
      <vt:lpstr>PowerPoint Presentation</vt:lpstr>
      <vt:lpstr>PowerPoint Presentation</vt:lpstr>
      <vt:lpstr>PowerPoint Presentation</vt:lpstr>
      <vt:lpstr>PowerPoint Presentation</vt:lpstr>
      <vt:lpstr>PowerPoint Presentation</vt:lpstr>
      <vt:lpstr>Maternal mental health</vt:lpstr>
      <vt:lpstr>PowerPoint Presentation</vt:lpstr>
      <vt:lpstr>PowerPoint Presentation</vt:lpstr>
      <vt:lpstr>Why might BF protect against PND?</vt:lpstr>
      <vt:lpstr>Why might not breastfeeding increase risk?</vt:lpstr>
      <vt:lpstr>BF difficulties increase risk</vt:lpstr>
      <vt:lpstr>PND makes BF feel more challenging</vt:lpstr>
      <vt:lpstr>PND may affect interactions</vt:lpstr>
      <vt:lpstr>Does stress affect breastfeeding?</vt:lpstr>
      <vt:lpstr>Two further studies</vt:lpstr>
      <vt:lpstr>Might other factors play a role?</vt:lpstr>
      <vt:lpstr>Transition  to motherhood</vt:lpstr>
      <vt:lpstr>Mothering </vt:lpstr>
      <vt:lpstr>Kitzinger (1992) Ourselves as mothers</vt:lpstr>
      <vt:lpstr>Are we really prepared to become mothers?</vt:lpstr>
      <vt:lpstr>PowerPoint Presentation</vt:lpstr>
      <vt:lpstr>PowerPoint Presentation</vt:lpstr>
      <vt:lpstr>(Damaging) concepts of the ‘good mother’</vt:lpstr>
      <vt:lpstr>How does this fit with breastfeeding?</vt:lpstr>
      <vt:lpstr>PowerPoint Presentation</vt:lpstr>
      <vt:lpstr>PowerPoint Presentation</vt:lpstr>
      <vt:lpstr>Does formula feeding reduce the load?</vt:lpstr>
      <vt:lpstr>So how do we as a society help our new mothers? </vt:lpstr>
      <vt:lpstr>PowerPoint Presentation</vt:lpstr>
      <vt:lpstr>PowerPoint Presentation</vt:lpstr>
      <vt:lpstr>PowerPoint Presentation</vt:lpstr>
      <vt:lpstr>PowerPoint Presentation</vt:lpstr>
      <vt:lpstr>Tizzy Hall</vt:lpstr>
      <vt:lpstr>PowerPoint Presentation</vt:lpstr>
      <vt:lpstr>We need to convince society to value and care for our new mothers better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Brown</dc:creator>
  <cp:lastModifiedBy>Amy Brown</cp:lastModifiedBy>
  <cp:revision>44</cp:revision>
  <dcterms:created xsi:type="dcterms:W3CDTF">2017-07-15T11:18:08Z</dcterms:created>
  <dcterms:modified xsi:type="dcterms:W3CDTF">2017-07-21T21:02:07Z</dcterms:modified>
</cp:coreProperties>
</file>