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sldIdLst>
    <p:sldId id="256" r:id="rId2"/>
    <p:sldId id="261"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83423" autoAdjust="0"/>
  </p:normalViewPr>
  <p:slideViewPr>
    <p:cSldViewPr snapToGrid="0" snapToObjects="1">
      <p:cViewPr>
        <p:scale>
          <a:sx n="70" d="100"/>
          <a:sy n="70" d="100"/>
        </p:scale>
        <p:origin x="-679" y="-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11400C-821F-45B0-8C62-C9D8F351ADB7}" type="datetimeFigureOut">
              <a:rPr lang="en-US" smtClean="0"/>
              <a:t>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D3EB4C-5FC9-4FB0-9764-BB42A5F04D46}" type="slidenum">
              <a:rPr lang="en-US" smtClean="0"/>
              <a:t>‹#›</a:t>
            </a:fld>
            <a:endParaRPr lang="en-US"/>
          </a:p>
        </p:txBody>
      </p:sp>
    </p:spTree>
    <p:extLst>
      <p:ext uri="{BB962C8B-B14F-4D97-AF65-F5344CB8AC3E}">
        <p14:creationId xmlns:p14="http://schemas.microsoft.com/office/powerpoint/2010/main" val="194770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13_(Number)" TargetMode="External"/><Relationship Id="rId3" Type="http://schemas.openxmlformats.org/officeDocument/2006/relationships/hyperlink" Target="http://en.wikipedia.org/wiki/United_States" TargetMode="External"/><Relationship Id="rId7" Type="http://schemas.openxmlformats.org/officeDocument/2006/relationships/hyperlink" Target="http://www.google.com/url?sa=i&amp;rct=j&amp;q=&amp;esrc=s&amp;frm=1&amp;source=images&amp;cd=&amp;cad=rja&amp;docid=ta3CO-ga0lVM2M&amp;tbnid=Z7du6xXScrxvMM:&amp;ved=0CAUQjRw&amp;url=http://www.missioncisd.net/education/school/schoolhistory.php?sectiondetailid=41240&amp;&amp;ei=rSamUa7FCOjV0QGvuID4DQ&amp;bvm=bv.47008514,d.dmQ&amp;psig=AFQjCNHeGR2Ns82YdsdpS5qovB06xPOMqA&amp;ust=136992974563919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Strauss-Howe_generational_theory" TargetMode="External"/><Relationship Id="rId5" Type="http://schemas.openxmlformats.org/officeDocument/2006/relationships/hyperlink" Target="http://en.wikipedia.org/wiki/Rosemary's_Baby_(film)" TargetMode="External"/><Relationship Id="rId4" Type="http://schemas.openxmlformats.org/officeDocument/2006/relationships/hyperlink" Target="http://en.wikipedia.org/wiki/Benjamin_Frankli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smtClean="0">
                <a:latin typeface="Arial" pitchFamily="34" charset="0"/>
              </a:rPr>
              <a:t>The modern workplace is no different than those of years past, with Generation Y, Generation X and baby boomers all coexisting in the same office. But as more boomers work past retirement age, and tech-savvy millennials continue to graduate and enter the workforce, the stark differences in the values, communication styles and work habits of each generation are becoming increasingly pronounced.</a:t>
            </a:r>
            <a:br>
              <a:rPr lang="en-US" altLang="en-US" sz="1600" smtClean="0">
                <a:latin typeface="Arial" pitchFamily="34" charset="0"/>
              </a:rPr>
            </a:br>
            <a:r>
              <a:rPr lang="en-US" altLang="en-US" sz="1600" smtClean="0">
                <a:latin typeface="Arial" pitchFamily="34" charset="0"/>
              </a:rPr>
              <a:t/>
            </a:r>
            <a:br>
              <a:rPr lang="en-US" altLang="en-US" sz="1600" smtClean="0">
                <a:latin typeface="Arial" pitchFamily="34" charset="0"/>
              </a:rPr>
            </a:br>
            <a:r>
              <a:rPr lang="en-US" altLang="en-US" sz="1600" smtClean="0">
                <a:latin typeface="Arial" pitchFamily="34" charset="0"/>
              </a:rPr>
              <a:t>With post-millennials— known to some as Generation Z — quickly approaching college age, the next generation will be joining the ranks of working professionals within the next few years — meaning that a four-generation office will soon become the new norm. Leaders must be ready to take on the challenge of integrating newer workers while still respecting the seniority and experience of older ones. </a:t>
            </a:r>
          </a:p>
          <a:p>
            <a:endParaRPr lang="en-US" altLang="en-US" b="1" smtClean="0">
              <a:latin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8C37A41C-DBA2-4798-8502-866EC4480578}" type="slidenum">
              <a:rPr lang="en-US" altLang="en-US" smtClean="0"/>
              <a:pPr>
                <a:spcBef>
                  <a:spcPct val="0"/>
                </a:spcBef>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So how did these events shape the characteristics of each generation?</a:t>
            </a:r>
          </a:p>
          <a:p>
            <a:endParaRPr lang="en-US" altLang="en-US" smtClean="0">
              <a:latin typeface="Arial" pitchFamily="34" charset="0"/>
            </a:endParaRPr>
          </a:p>
          <a:p>
            <a:r>
              <a:rPr lang="en-US" altLang="en-US" smtClean="0">
                <a:latin typeface="Arial" pitchFamily="34" charset="0"/>
              </a:rPr>
              <a:t>Characteristics – Patriotic; loyal; </a:t>
            </a:r>
            <a:r>
              <a:rPr lang="en-US" altLang="en-US" i="1" smtClean="0">
                <a:latin typeface="Arial" pitchFamily="34" charset="0"/>
              </a:rPr>
              <a:t>“Waste not – want not”</a:t>
            </a:r>
            <a:r>
              <a:rPr lang="en-US" altLang="ja-JP" smtClean="0">
                <a:latin typeface="Arial" pitchFamily="34" charset="0"/>
              </a:rPr>
              <a:t>; faith in institutions; one company career; military influenced; top down approach</a:t>
            </a:r>
          </a:p>
          <a:p>
            <a:endParaRPr lang="en-US" altLang="en-US" smtClean="0">
              <a:latin typeface="Arial" pitchFamily="34" charset="0"/>
            </a:endParaRPr>
          </a:p>
          <a:p>
            <a:r>
              <a:rPr lang="en-US" altLang="en-US" smtClean="0">
                <a:latin typeface="Arial" pitchFamily="34" charset="0"/>
              </a:rPr>
              <a:t>Key descriptor – loyal</a:t>
            </a:r>
          </a:p>
          <a:p>
            <a:endParaRPr lang="en-US" altLang="en-US" smtClean="0">
              <a:latin typeface="Arial" pitchFamily="34" charset="0"/>
            </a:endParaRPr>
          </a:p>
          <a:p>
            <a:r>
              <a:rPr lang="en-US" altLang="en-US" smtClean="0">
                <a:latin typeface="Arial" pitchFamily="34" charset="0"/>
              </a:rPr>
              <a:t>Slogan – “Keepers of the Grail”</a:t>
            </a:r>
            <a:endParaRPr lang="en-US" altLang="en-US" i="1" smtClean="0">
              <a:latin typeface="Arial"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C0BEC31D-D219-4089-849E-B5BE9E3E613E}" type="slidenum">
              <a:rPr lang="en-US" altLang="en-US" smtClean="0"/>
              <a:pPr>
                <a:spcBef>
                  <a:spcPct val="0"/>
                </a:spcBef>
              </a:pPr>
              <a:t>13</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A8BC9ACA-BB75-4221-BF05-07778AA6517D}" type="slidenum">
              <a:rPr lang="en-US" altLang="en-US" smtClean="0"/>
              <a:pPr>
                <a:spcBef>
                  <a:spcPct val="0"/>
                </a:spcBef>
              </a:pPr>
              <a:t>14</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The Silent Generation values conformity, no one should stand out everyone should work for the common good.  Dedication and sacrifice means that you work to the common good.  Age = seniority.</a:t>
            </a:r>
          </a:p>
          <a:p>
            <a:pPr eaLnBrk="1" hangingPunct="1"/>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Major influences – Suburbia, TV, Vietnam, Watergate, Protests, Human Rights and Women’s Movements, drugs, sex, and rock n roll</a:t>
            </a:r>
          </a:p>
          <a:p>
            <a:endParaRPr lang="en-US" altLang="en-US" smtClean="0">
              <a:latin typeface="Arial" pitchFamily="34" charset="0"/>
            </a:endParaRPr>
          </a:p>
          <a:p>
            <a:r>
              <a:rPr lang="en-US" altLang="en-US" smtClean="0">
                <a:latin typeface="Arial" pitchFamily="34" charset="0"/>
              </a:rPr>
              <a:t>Characteristics – idealistic, competitive, question authority</a:t>
            </a:r>
          </a:p>
          <a:p>
            <a:endParaRPr lang="en-US" altLang="en-US" smtClean="0">
              <a:latin typeface="Arial" pitchFamily="34" charset="0"/>
            </a:endParaRPr>
          </a:p>
          <a:p>
            <a:r>
              <a:rPr lang="en-US" altLang="en-US" smtClean="0">
                <a:latin typeface="Arial" pitchFamily="34" charset="0"/>
              </a:rPr>
              <a:t>Key descriptor – optimist</a:t>
            </a:r>
          </a:p>
          <a:p>
            <a:endParaRPr lang="en-US" altLang="en-US" smtClean="0">
              <a:latin typeface="Arial" pitchFamily="34" charset="0"/>
            </a:endParaRPr>
          </a:p>
          <a:p>
            <a:r>
              <a:rPr lang="en-US" altLang="en-US" smtClean="0">
                <a:latin typeface="Arial" pitchFamily="34" charset="0"/>
              </a:rPr>
              <a:t>Slogan: “Thank God It’s Monday”</a:t>
            </a:r>
          </a:p>
          <a:p>
            <a:endParaRPr lang="en-US" altLang="en-US" smtClean="0">
              <a:latin typeface="Arial" pitchFamily="34" charset="0"/>
            </a:endParaRPr>
          </a:p>
          <a:p>
            <a:r>
              <a:rPr lang="en-US" altLang="en-US" smtClean="0">
                <a:latin typeface="Arial" pitchFamily="34" charset="0"/>
              </a:rPr>
              <a:t>Dr Spock’s </a:t>
            </a:r>
            <a:r>
              <a:rPr lang="en-US" altLang="en-US" i="1" smtClean="0">
                <a:latin typeface="Arial" pitchFamily="34" charset="0"/>
              </a:rPr>
              <a:t>Baby and Child Care </a:t>
            </a:r>
            <a:r>
              <a:rPr lang="en-US" altLang="en-US" smtClean="0">
                <a:latin typeface="Arial" pitchFamily="34" charset="0"/>
              </a:rPr>
              <a:t>– one of the biggest best sellers of all time.</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0921D2B8-FE07-4E2E-A468-D5C4B116E5F0}" type="slidenum">
              <a:rPr lang="en-US" altLang="en-US" smtClean="0"/>
              <a:pPr>
                <a:spcBef>
                  <a:spcPct val="0"/>
                </a:spcBef>
              </a:pPr>
              <a:t>15</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74D81586-D060-4151-B9EA-5249BC9E3EFA}" type="slidenum">
              <a:rPr lang="en-US" altLang="en-US" smtClean="0"/>
              <a:pPr>
                <a:spcBef>
                  <a:spcPct val="0"/>
                </a:spcBef>
              </a:pPr>
              <a:t>16</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Baby Boomers rebelled against the conformity of the traditionalists - although they did take on the value of team orientation.  But as a rebel they put personal gratification above group sacrifice of the generation before.  Boomers tend to believe that success is only achieved through hard work (long hours) and playing nice, but being competitive.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Born between 1965 and 1981; this group holds strong positions in key mid-manager, supervisor, and team leaders.  Many are rapidly approaching the mid point of their working careers.</a:t>
            </a:r>
          </a:p>
          <a:p>
            <a:endParaRPr lang="en-US" altLang="en-US" smtClean="0">
              <a:latin typeface="Arial" pitchFamily="34" charset="0"/>
            </a:endParaRPr>
          </a:p>
          <a:p>
            <a:r>
              <a:rPr lang="en-US" altLang="en-US" i="1" smtClean="0">
                <a:latin typeface="Arial" pitchFamily="34" charset="0"/>
              </a:rPr>
              <a:t>Does anyone know why they are also referred to as the 13</a:t>
            </a:r>
            <a:r>
              <a:rPr lang="en-US" altLang="en-US" i="1" baseline="30000" smtClean="0">
                <a:latin typeface="Arial" pitchFamily="34" charset="0"/>
              </a:rPr>
              <a:t>th</a:t>
            </a:r>
            <a:r>
              <a:rPr lang="en-US" altLang="en-US" i="1" smtClean="0">
                <a:latin typeface="Arial" pitchFamily="34" charset="0"/>
              </a:rPr>
              <a:t> generation?  (the 13</a:t>
            </a:r>
            <a:r>
              <a:rPr lang="en-US" altLang="en-US" i="1" baseline="30000" smtClean="0">
                <a:latin typeface="Arial" pitchFamily="34" charset="0"/>
              </a:rPr>
              <a:t>th</a:t>
            </a:r>
            <a:r>
              <a:rPr lang="en-US" altLang="en-US" i="1" smtClean="0">
                <a:latin typeface="Arial" pitchFamily="34" charset="0"/>
              </a:rPr>
              <a:t> generation from the pilgrims landing at Plymouth Rock) </a:t>
            </a:r>
          </a:p>
          <a:p>
            <a:endParaRPr lang="en-US" altLang="en-US" b="1" i="1" smtClean="0">
              <a:latin typeface="Arial" pitchFamily="34" charset="0"/>
            </a:endParaRPr>
          </a:p>
          <a:p>
            <a:r>
              <a:rPr lang="en-US" altLang="en-US" i="1" smtClean="0">
                <a:latin typeface="Arial" pitchFamily="34" charset="0"/>
              </a:rPr>
              <a:t>Other 13</a:t>
            </a:r>
            <a:r>
              <a:rPr lang="en-US" altLang="en-US" i="1" baseline="30000" smtClean="0">
                <a:latin typeface="Arial" pitchFamily="34" charset="0"/>
              </a:rPr>
              <a:t>th</a:t>
            </a:r>
            <a:r>
              <a:rPr lang="en-US" altLang="en-US" i="1" smtClean="0">
                <a:latin typeface="Arial" pitchFamily="34" charset="0"/>
              </a:rPr>
              <a:t> generation notes - Generation X is "the 13th generation" to be familiar with the flag of the </a:t>
            </a:r>
            <a:r>
              <a:rPr lang="en-US" altLang="en-US" i="1" smtClean="0">
                <a:latin typeface="Arial" pitchFamily="34" charset="0"/>
                <a:hlinkClick r:id="rId3" action="ppaction://hlinkfile" tooltip="United States"/>
              </a:rPr>
              <a:t>United States</a:t>
            </a:r>
            <a:r>
              <a:rPr lang="en-US" altLang="en-US" i="1" smtClean="0">
                <a:latin typeface="Arial" pitchFamily="34" charset="0"/>
              </a:rPr>
              <a:t> (counting back to the peers of </a:t>
            </a:r>
            <a:r>
              <a:rPr lang="en-US" altLang="en-US" i="1" smtClean="0">
                <a:latin typeface="Arial" pitchFamily="34" charset="0"/>
                <a:hlinkClick r:id="rId4" action="ppaction://hlinkfile" tooltip="Benjamin Franklin"/>
              </a:rPr>
              <a:t>Benjamin Franklin</a:t>
            </a:r>
            <a:r>
              <a:rPr lang="en-US" altLang="en-US" i="1" smtClean="0">
                <a:latin typeface="Arial" pitchFamily="34" charset="0"/>
              </a:rPr>
              <a:t>).</a:t>
            </a:r>
            <a:r>
              <a:rPr lang="en-US" altLang="en-US" i="1" baseline="30000" smtClean="0">
                <a:latin typeface="Arial" pitchFamily="34" charset="0"/>
                <a:hlinkClick r:id="rId5" action="ppaction://hlinkfile"/>
              </a:rPr>
              <a:t>[3]</a:t>
            </a:r>
            <a:r>
              <a:rPr lang="en-US" altLang="en-US" i="1" smtClean="0">
                <a:latin typeface="Arial" pitchFamily="34" charset="0"/>
              </a:rPr>
              <a:t> The label was also chosen because, according to  </a:t>
            </a:r>
            <a:r>
              <a:rPr lang="en-US" altLang="en-US" i="1" smtClean="0">
                <a:latin typeface="Arial" pitchFamily="34" charset="0"/>
                <a:hlinkClick r:id="rId6" action="ppaction://hlinkfile" tooltip="Strauss-Howe generational theory"/>
              </a:rPr>
              <a:t>generational theory</a:t>
            </a:r>
            <a:r>
              <a:rPr lang="en-US" altLang="en-US" i="1" smtClean="0">
                <a:latin typeface="Arial" pitchFamily="34" charset="0"/>
              </a:rPr>
              <a:t>, it is considered a "Reactive" or "Nomad" generation, composed of those who were children during a </a:t>
            </a:r>
            <a:r>
              <a:rPr lang="en-US" altLang="en-US" i="1" smtClean="0">
                <a:latin typeface="Arial" pitchFamily="34" charset="0"/>
                <a:hlinkClick r:id="rId6" action="ppaction://hlinkfile" tooltip="Strauss-Howe generational theory"/>
              </a:rPr>
              <a:t>spiritual awakening</a:t>
            </a:r>
            <a:r>
              <a:rPr lang="en-US" altLang="en-US" i="1" smtClean="0">
                <a:latin typeface="Arial" pitchFamily="34" charset="0"/>
              </a:rPr>
              <a:t>.  Older generations generally have negative perceptions of Reactive generations—whose members tend to be pragmatic and perceptive, savvy but amoral, more focused on money than on art</a:t>
            </a:r>
            <a:r>
              <a:rPr lang="en-US" altLang="en-US" i="1" baseline="30000" smtClean="0">
                <a:latin typeface="Arial" pitchFamily="34" charset="0"/>
                <a:hlinkClick r:id="rId7" action="ppaction://hlinkfile"/>
              </a:rPr>
              <a:t>[19]</a:t>
            </a:r>
            <a:r>
              <a:rPr lang="en-US" altLang="en-US" i="1" smtClean="0">
                <a:latin typeface="Arial" pitchFamily="34" charset="0"/>
              </a:rPr>
              <a:t>—and the use of </a:t>
            </a:r>
            <a:r>
              <a:rPr lang="en-US" altLang="en-US" i="1" smtClean="0">
                <a:latin typeface="Arial" pitchFamily="34" charset="0"/>
                <a:hlinkClick r:id="rId8" action="ppaction://hlinkfile" tooltip="13 (Number)"/>
              </a:rPr>
              <a:t>13</a:t>
            </a:r>
            <a:r>
              <a:rPr lang="en-US" altLang="en-US" i="1" smtClean="0">
                <a:latin typeface="Arial" pitchFamily="34" charset="0"/>
              </a:rPr>
              <a:t> is also intended to associate this perception with the negative connotations of that number.</a:t>
            </a:r>
          </a:p>
          <a:p>
            <a:r>
              <a:rPr lang="en-US" altLang="en-US" i="1" smtClean="0">
                <a:latin typeface="Arial" pitchFamily="34" charset="0"/>
              </a:rPr>
              <a:t>The authors highlight this negative perception by noting the popularity of "devil-child" movies, wherein children are portrayed as malevolent protagonists (e.g. </a:t>
            </a:r>
            <a:r>
              <a:rPr lang="en-US" altLang="en-US" i="1" smtClean="0">
                <a:latin typeface="Arial" pitchFamily="34" charset="0"/>
                <a:hlinkClick r:id="rId5" action="ppaction://hlinkfile" tooltip="Rosemary's Baby (film)"/>
              </a:rPr>
              <a:t>Rosemary's Baby</a:t>
            </a:r>
            <a:r>
              <a:rPr lang="en-US" altLang="en-US" i="1" baseline="30000" smtClean="0">
                <a:latin typeface="Arial" pitchFamily="34" charset="0"/>
                <a:hlinkClick r:id="" action="ppaction://hlinkfile"/>
              </a:rPr>
              <a:t>[20]</a:t>
            </a:r>
            <a:r>
              <a:rPr lang="en-US" altLang="en-US" i="1" smtClean="0">
                <a:latin typeface="Arial" pitchFamily="34" charset="0"/>
              </a:rPr>
              <a:t>), released soon after the generation's first members were born</a:t>
            </a:r>
          </a:p>
          <a:p>
            <a:endParaRPr lang="en-US" altLang="en-US" i="1" smtClean="0">
              <a:latin typeface="Arial" pitchFamily="34" charset="0"/>
            </a:endParaRPr>
          </a:p>
          <a:p>
            <a:endParaRPr lang="en-US" altLang="en-US" smtClean="0">
              <a:latin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BA613285-8809-4D01-855D-7669B9B197B4}" type="slidenum">
              <a:rPr lang="en-US" altLang="en-US" smtClean="0"/>
              <a:pPr>
                <a:spcBef>
                  <a:spcPct val="0"/>
                </a:spcBef>
              </a:pPr>
              <a:t>17</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15E3D6E5-8FB8-42FB-88FF-0BF66B8390FC}" type="slidenum">
              <a:rPr lang="en-US" altLang="en-US" smtClean="0"/>
              <a:pPr>
                <a:spcBef>
                  <a:spcPct val="0"/>
                </a:spcBef>
              </a:pPr>
              <a:t>18</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Generation X came of age when the U.S. was losing.  There was a slight depression, their parents experienced layoffs.  This generation also has no heroes.  Latch-key kids they had to come home and take care of their brothers and sisters.  This created a large amount of independence and self-reliance in this generation.</a:t>
            </a:r>
          </a:p>
          <a:p>
            <a:pPr eaLnBrk="1" hangingPunct="1"/>
            <a:endParaRPr lang="en-US" altLang="en-US" b="1" smtClean="0">
              <a:latin typeface="Arial" pitchFamily="34" charset="0"/>
            </a:endParaRPr>
          </a:p>
          <a:p>
            <a:pPr eaLnBrk="1" hangingPunct="1"/>
            <a:r>
              <a:rPr lang="en-US" altLang="en-US" smtClean="0">
                <a:latin typeface="Arial" pitchFamily="34" charset="0"/>
              </a:rPr>
              <a:t>Major Influences – Sesame Street, MTV, Game Boy, PC, divorce-rate tripled, latch-key kids, left alone</a:t>
            </a:r>
          </a:p>
          <a:p>
            <a:pPr eaLnBrk="1" hangingPunct="1"/>
            <a:endParaRPr lang="en-US" altLang="en-US" smtClean="0">
              <a:latin typeface="Arial" pitchFamily="34" charset="0"/>
            </a:endParaRPr>
          </a:p>
          <a:p>
            <a:pPr eaLnBrk="1" hangingPunct="1"/>
            <a:r>
              <a:rPr lang="en-US" altLang="en-US" smtClean="0">
                <a:latin typeface="Arial" pitchFamily="34" charset="0"/>
              </a:rPr>
              <a:t>Characteristics – eclectic, resourceful, self-reliant, distrustful of institutions, highly adaptive to change &amp; technology</a:t>
            </a:r>
          </a:p>
          <a:p>
            <a:pPr eaLnBrk="1" hangingPunct="1"/>
            <a:endParaRPr lang="en-US" altLang="en-US" smtClean="0">
              <a:latin typeface="Arial" pitchFamily="34" charset="0"/>
            </a:endParaRPr>
          </a:p>
          <a:p>
            <a:pPr eaLnBrk="1" hangingPunct="1"/>
            <a:r>
              <a:rPr lang="en-US" altLang="en-US" smtClean="0">
                <a:latin typeface="Arial" pitchFamily="34" charset="0"/>
              </a:rPr>
              <a:t>Key descriptor – Skeptic</a:t>
            </a:r>
          </a:p>
          <a:p>
            <a:pPr eaLnBrk="1" hangingPunct="1"/>
            <a:endParaRPr lang="en-US" altLang="en-US" smtClean="0">
              <a:latin typeface="Arial" pitchFamily="34" charset="0"/>
            </a:endParaRPr>
          </a:p>
          <a:p>
            <a:pPr eaLnBrk="1" hangingPunct="1"/>
            <a:r>
              <a:rPr lang="en-US" altLang="en-US" smtClean="0">
                <a:latin typeface="Arial" pitchFamily="34" charset="0"/>
              </a:rPr>
              <a:t>Slogan – “Work to Live”</a:t>
            </a:r>
          </a:p>
          <a:p>
            <a:pPr eaLnBrk="1" hangingPunct="1"/>
            <a:endParaRPr lang="en-US" altLang="en-US" smtClean="0">
              <a:latin typeface="Arial" pitchFamily="34" charset="0"/>
            </a:endParaRPr>
          </a:p>
          <a:p>
            <a:pPr eaLnBrk="1" hangingPunct="1"/>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Major Influences – Expanded technology, natural disasters, violence, gangs, diversity, coddled by parents</a:t>
            </a:r>
          </a:p>
          <a:p>
            <a:endParaRPr lang="en-US" altLang="en-US" smtClean="0">
              <a:latin typeface="Arial" pitchFamily="34" charset="0"/>
            </a:endParaRPr>
          </a:p>
          <a:p>
            <a:r>
              <a:rPr lang="en-US" altLang="en-US" smtClean="0">
                <a:latin typeface="Arial" pitchFamily="34" charset="0"/>
              </a:rPr>
              <a:t>Characteristics – Globally concerned, realistic, cyber-savvy, suffer “ADD”, remote control kids</a:t>
            </a:r>
          </a:p>
          <a:p>
            <a:endParaRPr lang="en-US" altLang="en-US" smtClean="0">
              <a:latin typeface="Arial" pitchFamily="34" charset="0"/>
            </a:endParaRPr>
          </a:p>
          <a:p>
            <a:r>
              <a:rPr lang="en-US" altLang="en-US" smtClean="0">
                <a:latin typeface="Arial" pitchFamily="34" charset="0"/>
              </a:rPr>
              <a:t>Key descriptor – Realist</a:t>
            </a:r>
          </a:p>
          <a:p>
            <a:endParaRPr lang="en-US" altLang="en-US" smtClean="0">
              <a:latin typeface="Arial" pitchFamily="34" charset="0"/>
            </a:endParaRPr>
          </a:p>
          <a:p>
            <a:r>
              <a:rPr lang="en-US" altLang="en-US" smtClean="0">
                <a:latin typeface="Arial" pitchFamily="34" charset="0"/>
              </a:rPr>
              <a:t>Slogan – “Its all about me”</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13397B7B-55DA-4823-8634-80CC0F2B0C8B}" type="slidenum">
              <a:rPr lang="en-US" altLang="en-US" smtClean="0"/>
              <a:pPr>
                <a:spcBef>
                  <a:spcPct val="0"/>
                </a:spcBef>
              </a:pPr>
              <a:t>19</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435BBF7B-3729-457D-BCA6-7BFAF1B510B9}" type="slidenum">
              <a:rPr lang="en-US" altLang="en-US" smtClean="0"/>
              <a:pPr>
                <a:spcBef>
                  <a:spcPct val="0"/>
                </a:spcBef>
              </a:pPr>
              <a:t>20</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Millennials have a very short attention span because they are in a get it fast and get it now world.  They are very team oriented.  They feel a camaraderie with the Silent Generation.</a:t>
            </a:r>
          </a:p>
          <a:p>
            <a:pPr eaLnBrk="1" hangingPunct="1"/>
            <a:endParaRPr lang="en-US" altLang="en-US" smtClean="0">
              <a:latin typeface="Arial" pitchFamily="34" charset="0"/>
            </a:endParaRPr>
          </a:p>
          <a:p>
            <a:pPr eaLnBrk="1" hangingPunct="1"/>
            <a:r>
              <a:rPr lang="en-US" altLang="en-US" smtClean="0">
                <a:latin typeface="Arial" pitchFamily="34" charset="0"/>
              </a:rPr>
              <a:t>Millennials do not value Generation X because they do not get their angst.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These next two slides / pages in your notes show strengths and challenges that each generation brings to the workplace.  </a:t>
            </a:r>
          </a:p>
          <a:p>
            <a:endParaRPr lang="en-US" altLang="en-US" smtClean="0">
              <a:latin typeface="Arial" pitchFamily="34" charset="0"/>
            </a:endParaRPr>
          </a:p>
          <a:p>
            <a:r>
              <a:rPr lang="en-US" altLang="en-US" smtClean="0">
                <a:latin typeface="Arial" pitchFamily="34" charset="0"/>
              </a:rPr>
              <a:t>Are any of these differences particular strengths or challenges for you in your work?</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86BF60B6-B375-47A9-9F35-F610DC4505BA}" type="slidenum">
              <a:rPr lang="en-US" altLang="en-US" smtClean="0"/>
              <a:pPr>
                <a:spcBef>
                  <a:spcPct val="0"/>
                </a:spcBef>
              </a:pPr>
              <a:t>21</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B9BBA95F-51D2-4A73-9484-35495DA18C2F}" type="slidenum">
              <a:rPr lang="en-US" altLang="en-US" smtClean="0"/>
              <a:pPr>
                <a:spcBef>
                  <a:spcPct val="0"/>
                </a:spcBef>
              </a:pPr>
              <a:t>22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E6E95D34-4890-408B-8EB5-8B88F34D7B6A}" type="slidenum">
              <a:rPr lang="en-US" altLang="en-US" smtClean="0">
                <a:solidFill>
                  <a:srgbClr val="000000"/>
                </a:solidFill>
                <a:latin typeface="Calibri" pitchFamily="34" charset="0"/>
              </a:rPr>
              <a:pPr>
                <a:spcBef>
                  <a:spcPct val="0"/>
                </a:spcBef>
              </a:pPr>
              <a:t>3</a:t>
            </a:fld>
            <a:endParaRPr lang="en-US" altLang="en-US" smtClean="0">
              <a:solidFill>
                <a:srgbClr val="000000"/>
              </a:solidFill>
              <a:latin typeface="Calibri" pitchFamily="34" charset="0"/>
            </a:endParaRPr>
          </a:p>
        </p:txBody>
      </p:sp>
      <p:sp>
        <p:nvSpPr>
          <p:cNvPr id="61443"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normAutofit fontScale="70000" lnSpcReduction="20000"/>
          </a:bodyPr>
          <a:lstStyle/>
          <a:p>
            <a:pPr>
              <a:defRPr/>
            </a:pPr>
            <a:r>
              <a:rPr lang="en-US" sz="1500" dirty="0"/>
              <a:t>Not everyone fits their generational profile perfectly – it is about common experience. </a:t>
            </a:r>
          </a:p>
          <a:p>
            <a:pPr>
              <a:defRPr/>
            </a:pPr>
            <a:endParaRPr lang="en-US" sz="1500" dirty="0"/>
          </a:p>
          <a:p>
            <a:pPr>
              <a:defRPr/>
            </a:pPr>
            <a:r>
              <a:rPr lang="en-US" sz="1500" dirty="0"/>
              <a:t>The focus is on the feel and face of a generational cohort. </a:t>
            </a:r>
          </a:p>
          <a:p>
            <a:pPr>
              <a:defRPr/>
            </a:pPr>
            <a:endParaRPr lang="en-US" sz="1500" dirty="0"/>
          </a:p>
          <a:p>
            <a:pPr>
              <a:defRPr/>
            </a:pPr>
            <a:r>
              <a:rPr lang="en-US" sz="1500" dirty="0"/>
              <a:t>An old adage holds that “people resemble their times more than they resemble their parents.”</a:t>
            </a:r>
          </a:p>
          <a:p>
            <a:pPr>
              <a:defRPr/>
            </a:pPr>
            <a:endParaRPr lang="en-US" sz="1500" dirty="0"/>
          </a:p>
          <a:p>
            <a:pPr>
              <a:defRPr/>
            </a:pPr>
            <a:r>
              <a:rPr lang="en-US" sz="1500" b="1" dirty="0"/>
              <a:t>Generations overlap</a:t>
            </a:r>
            <a:r>
              <a:rPr lang="en-US" sz="1500" dirty="0"/>
              <a:t> at their endpoints, so there are no hard signs when one generation stops. In addition, those born closer to the start of one generation may have a slightly different experience then those born at the end of the same generation. For example, some say Boomers end at 1960 and others indicate 1964 is the end of the boomer generation</a:t>
            </a:r>
          </a:p>
          <a:p>
            <a:pPr>
              <a:defRPr/>
            </a:pPr>
            <a:endParaRPr lang="en-US" sz="1500" dirty="0"/>
          </a:p>
          <a:p>
            <a:pPr>
              <a:defRPr/>
            </a:pPr>
            <a:r>
              <a:rPr lang="en-US" sz="1500" dirty="0"/>
              <a:t>Much of this </a:t>
            </a:r>
            <a:r>
              <a:rPr lang="en-US" sz="1500" b="1" dirty="0"/>
              <a:t>research is based on mainstream American</a:t>
            </a:r>
            <a:r>
              <a:rPr lang="en-US" sz="1500" dirty="0"/>
              <a:t> ideas and perspectives.</a:t>
            </a:r>
          </a:p>
          <a:p>
            <a:pPr>
              <a:defRPr/>
            </a:pPr>
            <a:endParaRPr lang="en-US" sz="1500" dirty="0"/>
          </a:p>
          <a:p>
            <a:pPr>
              <a:defRPr/>
            </a:pPr>
            <a:r>
              <a:rPr lang="en-US" sz="1500" dirty="0"/>
              <a:t>We understand that </a:t>
            </a:r>
            <a:r>
              <a:rPr lang="en-US" sz="1500" b="1" dirty="0"/>
              <a:t>stereotyping is dangerous</a:t>
            </a:r>
            <a:r>
              <a:rPr lang="en-US" sz="1500" dirty="0"/>
              <a:t> (whether by generation or any other characteristic). The idea is to help us explore the problems, pressures, and opportunities of working, learning, and living in a world of mixed generations.</a:t>
            </a:r>
          </a:p>
          <a:p>
            <a:pPr>
              <a:defRPr/>
            </a:pPr>
            <a:endParaRPr lang="en-US" sz="1500" dirty="0"/>
          </a:p>
          <a:p>
            <a:pPr>
              <a:defRPr/>
            </a:pPr>
            <a:r>
              <a:rPr lang="en-US" sz="1500" dirty="0"/>
              <a:t>Unique individuals are a result of their own makeup and unique experiences in addition to these generational experiences. Remember that there is as much within generation difference as difference between generations.</a:t>
            </a:r>
          </a:p>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We can create a frustrating place to work when we fail to understand each other and how to work together. </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D3D79802-7EEC-41C0-8ABD-965758CAED52}" type="slidenum">
              <a:rPr lang="en-US" altLang="en-US" smtClean="0"/>
              <a:pPr>
                <a:spcBef>
                  <a:spcPct val="0"/>
                </a:spcBef>
              </a:pPr>
              <a:t>23</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i="1" smtClean="0">
                <a:latin typeface="Arial" pitchFamily="34" charset="0"/>
              </a:rPr>
              <a:t>Traditionalists and Boomers  </a:t>
            </a:r>
            <a:r>
              <a:rPr lang="en-US" altLang="en-US" sz="1400" smtClean="0">
                <a:latin typeface="Arial" pitchFamily="34" charset="0"/>
              </a:rPr>
              <a:t>generally do not question or challenge authority or the status quo.  See challenges to authority as rudeness, not knowing their place.</a:t>
            </a:r>
          </a:p>
          <a:p>
            <a:pPr eaLnBrk="1" hangingPunct="1"/>
            <a:endParaRPr lang="en-US" altLang="en-US" sz="1400" smtClean="0">
              <a:latin typeface="Arial" pitchFamily="34" charset="0"/>
            </a:endParaRPr>
          </a:p>
          <a:p>
            <a:pPr eaLnBrk="1" hangingPunct="1"/>
            <a:r>
              <a:rPr lang="en-US" altLang="en-US" sz="1400" b="1" i="1" smtClean="0">
                <a:latin typeface="Arial" pitchFamily="34" charset="0"/>
              </a:rPr>
              <a:t>Xers and Millennials  </a:t>
            </a:r>
            <a:r>
              <a:rPr lang="en-US" altLang="en-US" sz="1400" smtClean="0">
                <a:latin typeface="Arial" pitchFamily="34" charset="0"/>
              </a:rPr>
              <a:t>have been taught to speak up and ,therefore, do not understand, or even resent, what they see as a lack of a backbone or initiative.</a:t>
            </a:r>
          </a:p>
          <a:p>
            <a:pPr eaLnBrk="1" hangingPunct="1"/>
            <a:endParaRPr lang="en-US" altLang="en-US" sz="1400" smtClean="0">
              <a:latin typeface="Arial" pitchFamily="34" charset="0"/>
            </a:endParaRPr>
          </a:p>
          <a:p>
            <a:pPr eaLnBrk="1" hangingPunct="1"/>
            <a:r>
              <a:rPr lang="en-US" altLang="en-US" sz="1400" smtClean="0">
                <a:latin typeface="Arial" pitchFamily="34" charset="0"/>
              </a:rPr>
              <a:t>How can you “use” this knowledge in your council?</a:t>
            </a:r>
          </a:p>
          <a:p>
            <a:endParaRPr lang="en-US" altLang="en-US" smtClean="0">
              <a:latin typeface="Arial"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9F80C83A-4D5D-459F-9D8C-49E849FC9E0E}" type="slidenum">
              <a:rPr lang="en-US" altLang="en-US" smtClean="0"/>
              <a:pPr>
                <a:spcBef>
                  <a:spcPct val="0"/>
                </a:spcBef>
              </a:pPr>
              <a:t>24</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smtClean="0">
                <a:latin typeface="Arial" pitchFamily="34" charset="0"/>
              </a:rPr>
              <a:t>Xers and Millennials prefer electronic communication. Therefore, Xers and Millennials do not like meetings and many have not developed listening skills. </a:t>
            </a:r>
          </a:p>
          <a:p>
            <a:pPr eaLnBrk="1" hangingPunct="1">
              <a:lnSpc>
                <a:spcPct val="90000"/>
              </a:lnSpc>
            </a:pPr>
            <a:r>
              <a:rPr lang="en-US" altLang="en-US" sz="1400" smtClean="0">
                <a:latin typeface="Arial" pitchFamily="34" charset="0"/>
              </a:rPr>
              <a:t>Traditionalists and Boomers prefer face-to-face communication. Boomer bosses like to have at least one meeting each week with employees.   </a:t>
            </a:r>
          </a:p>
          <a:p>
            <a:pPr eaLnBrk="1" hangingPunct="1">
              <a:lnSpc>
                <a:spcPct val="90000"/>
              </a:lnSpc>
            </a:pPr>
            <a:endParaRPr lang="en-US" altLang="en-US" sz="1400" smtClean="0">
              <a:latin typeface="Arial" pitchFamily="34" charset="0"/>
            </a:endParaRPr>
          </a:p>
          <a:p>
            <a:pPr eaLnBrk="1" hangingPunct="1">
              <a:lnSpc>
                <a:spcPct val="90000"/>
              </a:lnSpc>
            </a:pPr>
            <a:r>
              <a:rPr lang="en-US" altLang="en-US" sz="1400" smtClean="0">
                <a:latin typeface="Arial" pitchFamily="34" charset="0"/>
              </a:rPr>
              <a:t>Again, how should you apply this?</a:t>
            </a:r>
          </a:p>
          <a:p>
            <a:endParaRPr lang="en-US" altLang="en-US" smtClean="0">
              <a:latin typeface="Arial"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120FB574-A0FD-4A48-B26D-4CAA914FBC86}" type="slidenum">
              <a:rPr lang="en-US" altLang="en-US" smtClean="0"/>
              <a:pPr>
                <a:spcBef>
                  <a:spcPct val="0"/>
                </a:spcBef>
              </a:pPr>
              <a:t>25</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113"/>
            <a:r>
              <a:rPr lang="en-US" altLang="en-US" smtClean="0">
                <a:latin typeface="Arial" pitchFamily="34" charset="0"/>
              </a:rPr>
              <a:t>Acknowledge that everyone is different. Being different does not make you wrong – it just makes you different.  Seek to understand and then be understood and collaborate.</a:t>
            </a:r>
          </a:p>
          <a:p>
            <a:pPr defTabSz="900113"/>
            <a:endParaRPr lang="en-US" altLang="en-US" smtClean="0">
              <a:latin typeface="Arial"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9606C15F-94DE-4073-9FAC-B49CB367B90F}" type="slidenum">
              <a:rPr lang="en-US" altLang="en-US" smtClean="0"/>
              <a:pPr>
                <a:spcBef>
                  <a:spcPct val="0"/>
                </a:spcBef>
              </a:pPr>
              <a:t>26</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113"/>
            <a:r>
              <a:rPr lang="en-US" altLang="en-US" smtClean="0">
                <a:latin typeface="Arial" pitchFamily="34" charset="0"/>
              </a:rPr>
              <a:t>YOU are the only one that you can change. </a:t>
            </a:r>
          </a:p>
          <a:p>
            <a:pPr defTabSz="900113"/>
            <a:endParaRPr lang="en-US" altLang="en-US" smtClean="0">
              <a:latin typeface="Arial" pitchFamily="34" charset="0"/>
            </a:endParaRPr>
          </a:p>
          <a:p>
            <a:pPr defTabSz="900113"/>
            <a:r>
              <a:rPr lang="en-US" altLang="en-US" smtClean="0">
                <a:latin typeface="Arial" pitchFamily="34" charset="0"/>
              </a:rPr>
              <a:t>How you think someone SHOULD think or act, doesn’t really matter.  Understanding the generations better, may help you work through challenges and improve your relationships in the workplace.</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25F5ED93-E17B-4D43-99FF-1DAD49EAC4B5}" type="slidenum">
              <a:rPr lang="en-US" altLang="en-US" smtClean="0"/>
              <a:pPr>
                <a:spcBef>
                  <a:spcPct val="0"/>
                </a:spcBef>
              </a:pPr>
              <a:t>27</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itchFamily="34" charset="0"/>
              </a:rPr>
              <a:t>Here are some other ideas on how to bridge the generation gap in the workplace from researchers who have studied what works.</a:t>
            </a:r>
          </a:p>
          <a:p>
            <a:endParaRPr lang="en-US" altLang="en-US" sz="1400" smtClean="0">
              <a:latin typeface="Arial" pitchFamily="34" charset="0"/>
            </a:endParaRPr>
          </a:p>
          <a:p>
            <a:pPr eaLnBrk="1" hangingPunct="1"/>
            <a:r>
              <a:rPr lang="en-US" altLang="en-US" sz="1400" smtClean="0">
                <a:latin typeface="Arial" pitchFamily="34" charset="0"/>
              </a:rPr>
              <a:t>For all employees</a:t>
            </a:r>
          </a:p>
          <a:p>
            <a:pPr lvl="1" eaLnBrk="1" hangingPunct="1"/>
            <a:r>
              <a:rPr lang="en-US" altLang="en-US" sz="1400" smtClean="0">
                <a:latin typeface="Arial" pitchFamily="34" charset="0"/>
              </a:rPr>
              <a:t>Discuss expectations.  Find out what others expect and let them know what you expect.</a:t>
            </a:r>
          </a:p>
          <a:p>
            <a:pPr lvl="1" eaLnBrk="1" hangingPunct="1"/>
            <a:r>
              <a:rPr lang="en-US" altLang="en-US" sz="1400" smtClean="0">
                <a:latin typeface="Arial" pitchFamily="34" charset="0"/>
              </a:rPr>
              <a:t>Inquire about immediate tasks.  How does doing “A” get you to “B.”</a:t>
            </a:r>
          </a:p>
          <a:p>
            <a:pPr lvl="1" eaLnBrk="1" hangingPunct="1"/>
            <a:r>
              <a:rPr lang="en-US" altLang="en-US" sz="1400" smtClean="0">
                <a:latin typeface="Arial" pitchFamily="34" charset="0"/>
              </a:rPr>
              <a:t>Look for ways to cut bureaucracy and red tape.</a:t>
            </a:r>
          </a:p>
          <a:p>
            <a:pPr lvl="1" eaLnBrk="1" hangingPunct="1"/>
            <a:r>
              <a:rPr lang="en-US" altLang="en-US" sz="1400" smtClean="0">
                <a:latin typeface="Arial" pitchFamily="34" charset="0"/>
              </a:rPr>
              <a:t>Keep up with technology.</a:t>
            </a:r>
          </a:p>
          <a:p>
            <a:endParaRPr lang="en-US" altLang="en-US"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7D6C22BE-72D8-44E1-A341-35D3B153452A}" type="slidenum">
              <a:rPr lang="en-US" altLang="en-US" smtClean="0"/>
              <a:pPr>
                <a:spcBef>
                  <a:spcPct val="0"/>
                </a:spcBef>
              </a:pPr>
              <a:t>28</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itchFamily="34" charset="0"/>
              </a:rPr>
              <a:t>And here is what you can do as a manager trying to get all the generations working together toward common goals.</a:t>
            </a:r>
          </a:p>
          <a:p>
            <a:endParaRPr lang="en-US" altLang="en-US" sz="1400" smtClean="0">
              <a:latin typeface="Arial" pitchFamily="34" charset="0"/>
            </a:endParaRPr>
          </a:p>
          <a:p>
            <a:pPr eaLnBrk="1" hangingPunct="1"/>
            <a:r>
              <a:rPr lang="en-US" altLang="en-US" sz="1400" smtClean="0">
                <a:latin typeface="Arial" pitchFamily="34" charset="0"/>
              </a:rPr>
              <a:t>For Managers</a:t>
            </a:r>
          </a:p>
          <a:p>
            <a:pPr lvl="1" eaLnBrk="1" hangingPunct="1"/>
            <a:r>
              <a:rPr lang="en-US" altLang="en-US" sz="1400" smtClean="0">
                <a:latin typeface="Arial" pitchFamily="34" charset="0"/>
              </a:rPr>
              <a:t>Focus on goals to resolve problems without dampening enthusiasm.</a:t>
            </a:r>
          </a:p>
          <a:p>
            <a:pPr lvl="1" eaLnBrk="1" hangingPunct="1"/>
            <a:r>
              <a:rPr lang="en-US" altLang="en-US" sz="1400" smtClean="0">
                <a:latin typeface="Arial" pitchFamily="34" charset="0"/>
              </a:rPr>
              <a:t>Make everyone feel included.  Keep an open mind.  Encourage each generation to mentor the other.</a:t>
            </a:r>
          </a:p>
          <a:p>
            <a:pPr lvl="1" eaLnBrk="1" hangingPunct="1"/>
            <a:r>
              <a:rPr lang="en-US" altLang="en-US" sz="1400" smtClean="0">
                <a:latin typeface="Arial" pitchFamily="34" charset="0"/>
              </a:rPr>
              <a:t>Break the bonds of tradition.  If there is a better way to do something take the suggestion.</a:t>
            </a:r>
          </a:p>
          <a:p>
            <a:pPr lvl="1" eaLnBrk="1" hangingPunct="1"/>
            <a:r>
              <a:rPr lang="en-US" altLang="en-US" sz="1400" smtClean="0">
                <a:latin typeface="Arial" pitchFamily="34" charset="0"/>
              </a:rPr>
              <a:t>Show employees the future.  Tell them where the organization is going, how they fit in, and how to prepare.</a:t>
            </a:r>
          </a:p>
          <a:p>
            <a:pPr lvl="1" eaLnBrk="1" hangingPunct="1"/>
            <a:r>
              <a:rPr lang="en-US" altLang="en-US" sz="1400" smtClean="0">
                <a:latin typeface="Arial" pitchFamily="34" charset="0"/>
              </a:rPr>
              <a:t>Encourage balance.  Employees of all ages place a high value on balancing their work and personal lives.</a:t>
            </a:r>
          </a:p>
          <a:p>
            <a:endParaRPr lang="en-US" altLang="en-US" smtClean="0">
              <a:latin typeface="Arial"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B19E8388-A53C-4E1B-B7C7-AC405B1DAA68}" type="slidenum">
              <a:rPr lang="en-US" altLang="en-US" smtClean="0"/>
              <a:pPr>
                <a:spcBef>
                  <a:spcPct val="0"/>
                </a:spcBef>
              </a:pPr>
              <a:t>29</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Each one of us has a personal choice of whether we value and appreciate the differences we have with those in other generations, or not.</a:t>
            </a:r>
          </a:p>
          <a:p>
            <a:endParaRPr lang="en-US" altLang="en-US" smtClean="0">
              <a:latin typeface="Arial"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itchFamily="34" charset="0"/>
                <a:ea typeface="MS PGothic" pitchFamily="34" charset="-128"/>
              </a:defRPr>
            </a:lvl1pPr>
            <a:lvl2pPr marL="742950" indent="-285750" defTabSz="915988">
              <a:defRPr sz="2400">
                <a:solidFill>
                  <a:schemeClr val="tx1"/>
                </a:solidFill>
                <a:latin typeface="Arial" pitchFamily="34" charset="0"/>
                <a:ea typeface="MS PGothic" pitchFamily="34" charset="-128"/>
              </a:defRPr>
            </a:lvl2pPr>
            <a:lvl3pPr marL="1143000" indent="-228600" defTabSz="915988">
              <a:defRPr sz="2400">
                <a:solidFill>
                  <a:schemeClr val="tx1"/>
                </a:solidFill>
                <a:latin typeface="Arial" pitchFamily="34" charset="0"/>
                <a:ea typeface="MS PGothic" pitchFamily="34" charset="-128"/>
              </a:defRPr>
            </a:lvl3pPr>
            <a:lvl4pPr marL="1600200" indent="-228600" defTabSz="915988">
              <a:defRPr sz="2400">
                <a:solidFill>
                  <a:schemeClr val="tx1"/>
                </a:solidFill>
                <a:latin typeface="Arial" pitchFamily="34" charset="0"/>
                <a:ea typeface="MS PGothic" pitchFamily="34" charset="-128"/>
              </a:defRPr>
            </a:lvl4pPr>
            <a:lvl5pPr marL="2057400" indent="-228600" defTabSz="915988">
              <a:defRPr sz="2400">
                <a:solidFill>
                  <a:schemeClr val="tx1"/>
                </a:solidFill>
                <a:latin typeface="Arial" pitchFamily="34" charset="0"/>
                <a:ea typeface="MS PGothic" pitchFamily="34" charset="-128"/>
              </a:defRPr>
            </a:lvl5pPr>
            <a:lvl6pPr marL="25146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6D93F51-5A84-44EC-920F-EF6ABEA4DE54}" type="slidenum">
              <a:rPr lang="en-US" altLang="en-US" sz="1200" smtClean="0"/>
              <a:pPr/>
              <a:t>30</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itchFamily="34" charset="0"/>
                <a:ea typeface="MS PGothic" pitchFamily="34" charset="-128"/>
              </a:defRPr>
            </a:lvl1pPr>
            <a:lvl2pPr marL="742950" indent="-285750" defTabSz="915988">
              <a:defRPr sz="2400">
                <a:solidFill>
                  <a:schemeClr val="tx1"/>
                </a:solidFill>
                <a:latin typeface="Arial" pitchFamily="34" charset="0"/>
                <a:ea typeface="MS PGothic" pitchFamily="34" charset="-128"/>
              </a:defRPr>
            </a:lvl2pPr>
            <a:lvl3pPr marL="1143000" indent="-228600" defTabSz="915988">
              <a:defRPr sz="2400">
                <a:solidFill>
                  <a:schemeClr val="tx1"/>
                </a:solidFill>
                <a:latin typeface="Arial" pitchFamily="34" charset="0"/>
                <a:ea typeface="MS PGothic" pitchFamily="34" charset="-128"/>
              </a:defRPr>
            </a:lvl3pPr>
            <a:lvl4pPr marL="1600200" indent="-228600" defTabSz="915988">
              <a:defRPr sz="2400">
                <a:solidFill>
                  <a:schemeClr val="tx1"/>
                </a:solidFill>
                <a:latin typeface="Arial" pitchFamily="34" charset="0"/>
                <a:ea typeface="MS PGothic" pitchFamily="34" charset="-128"/>
              </a:defRPr>
            </a:lvl4pPr>
            <a:lvl5pPr marL="2057400" indent="-228600" defTabSz="915988">
              <a:defRPr sz="2400">
                <a:solidFill>
                  <a:schemeClr val="tx1"/>
                </a:solidFill>
                <a:latin typeface="Arial" pitchFamily="34" charset="0"/>
                <a:ea typeface="MS PGothic" pitchFamily="34" charset="-128"/>
              </a:defRPr>
            </a:lvl5pPr>
            <a:lvl6pPr marL="25146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EB1E1B5-9266-4DC5-BAC4-E896516A5CCD}" type="slidenum">
              <a:rPr lang="en-US" altLang="en-US" sz="1200" smtClean="0"/>
              <a:pPr/>
              <a:t>31</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itchFamily="34" charset="0"/>
              </a:rPr>
              <a:t>People from different generations are working at the same place at the same time – all trying to contribute to the same mission.</a:t>
            </a:r>
          </a:p>
          <a:p>
            <a:pPr eaLnBrk="1" hangingPunct="1"/>
            <a:endParaRPr lang="en-US" altLang="en-US" sz="1000" smtClean="0">
              <a:latin typeface="Arial" pitchFamily="34" charset="0"/>
            </a:endParaRPr>
          </a:p>
          <a:p>
            <a:pPr eaLnBrk="1" hangingPunct="1"/>
            <a:r>
              <a:rPr lang="en-US" altLang="en-US" sz="1000" smtClean="0">
                <a:solidFill>
                  <a:srgbClr val="FFFF00"/>
                </a:solidFill>
                <a:latin typeface="Arial" pitchFamily="34" charset="0"/>
              </a:rPr>
              <a:t>Four generations exist in the workplace in significant numbers, but not just in the workplace, think of our volunteers, parents, and even suppliers.  </a:t>
            </a:r>
            <a:r>
              <a:rPr lang="en-US" altLang="en-US" sz="1000" b="1" smtClean="0">
                <a:solidFill>
                  <a:srgbClr val="FFFF00"/>
                </a:solidFill>
                <a:latin typeface="Arial" pitchFamily="34" charset="0"/>
              </a:rPr>
              <a:t>Different values, experiences, styles, and activities sometimes create misunderstandings and frustrations.</a:t>
            </a:r>
          </a:p>
          <a:p>
            <a:pPr eaLnBrk="1" hangingPunct="1"/>
            <a:endParaRPr lang="en-US" altLang="en-US" sz="1000" smtClean="0">
              <a:solidFill>
                <a:srgbClr val="FFFF00"/>
              </a:solidFill>
              <a:latin typeface="Arial" pitchFamily="34" charset="0"/>
            </a:endParaRPr>
          </a:p>
          <a:p>
            <a:pPr eaLnBrk="1" hangingPunct="1"/>
            <a:r>
              <a:rPr lang="en-US" altLang="en-US" sz="1000" smtClean="0">
                <a:latin typeface="Arial" pitchFamily="34" charset="0"/>
              </a:rPr>
              <a:t>Everyone has different perspectives on the meaning of “employment,” how work should be done, and what workplaces should be like – all of which add to the potential for conflict.</a:t>
            </a:r>
          </a:p>
          <a:p>
            <a:pPr eaLnBrk="1" hangingPunct="1"/>
            <a:endParaRPr lang="en-US" altLang="en-US" sz="1000" smtClean="0">
              <a:latin typeface="Arial" pitchFamily="34" charset="0"/>
            </a:endParaRPr>
          </a:p>
          <a:p>
            <a:pPr eaLnBrk="1" hangingPunct="1"/>
            <a:r>
              <a:rPr lang="en-US" altLang="en-US" sz="1000" i="1" smtClean="0">
                <a:latin typeface="Arial" pitchFamily="34" charset="0"/>
              </a:rPr>
              <a:t>(As you go over each generation, ask who in the class is from that generation) </a:t>
            </a:r>
          </a:p>
          <a:p>
            <a:pPr eaLnBrk="1" hangingPunct="1"/>
            <a:r>
              <a:rPr lang="en-US" altLang="en-US" sz="1000" smtClean="0">
                <a:latin typeface="Arial" pitchFamily="34" charset="0"/>
              </a:rPr>
              <a:t>[give out awards – traditionalists = handshake and a note of thanks; Boomers = certificate showing completion; Xers = a pass to decide when group should have a break; Millennials = ribbon ]</a:t>
            </a:r>
          </a:p>
          <a:p>
            <a:pPr eaLnBrk="1" hangingPunct="1"/>
            <a:endParaRPr lang="en-US" altLang="en-US" sz="1000" i="1" smtClean="0">
              <a:latin typeface="Arial" pitchFamily="34" charset="0"/>
            </a:endParaRPr>
          </a:p>
          <a:p>
            <a:pPr eaLnBrk="1" hangingPunct="1"/>
            <a:endParaRPr lang="en-US" altLang="en-US" sz="1000" smtClean="0">
              <a:latin typeface="Arial" pitchFamily="34" charset="0"/>
            </a:endParaRPr>
          </a:p>
          <a:p>
            <a:pPr eaLnBrk="1" hangingPunct="1"/>
            <a:r>
              <a:rPr lang="en-US" altLang="en-US" sz="1000" smtClean="0">
                <a:latin typeface="Arial" pitchFamily="34" charset="0"/>
              </a:rPr>
              <a:t>Talk about cuspers – individuals from near the beginning or end of a generation that can have values, and beliefs of both generations.</a:t>
            </a:r>
          </a:p>
          <a:p>
            <a:pPr eaLnBrk="1" hangingPunct="1"/>
            <a:endParaRPr lang="en-US" altLang="en-US" sz="1000" smtClean="0">
              <a:latin typeface="Arial" pitchFamily="34" charset="0"/>
            </a:endParaRPr>
          </a:p>
          <a:p>
            <a:pPr eaLnBrk="1" hangingPunct="1"/>
            <a:r>
              <a:rPr lang="en-US" altLang="en-US" sz="1000" i="1" smtClean="0">
                <a:latin typeface="Arial" pitchFamily="34" charset="0"/>
              </a:rPr>
              <a:t>GenX correct Boomers &gt; fill role of GI generation (WWI)</a:t>
            </a:r>
          </a:p>
          <a:p>
            <a:pPr eaLnBrk="1" hangingPunct="1"/>
            <a:r>
              <a:rPr lang="en-US" altLang="en-US" sz="1000" i="1" smtClean="0">
                <a:latin typeface="Arial" pitchFamily="34" charset="0"/>
              </a:rPr>
              <a:t>Millennials will correct GenX &gt; fill role of Traditionalists (WWI)</a:t>
            </a:r>
          </a:p>
          <a:p>
            <a:pPr eaLnBrk="1" hangingPunct="1"/>
            <a:endParaRPr lang="en-US" altLang="en-US" sz="1000" i="1" smtClean="0">
              <a:latin typeface="Arial" pitchFamily="34" charset="0"/>
            </a:endParaRPr>
          </a:p>
          <a:p>
            <a:pPr eaLnBrk="1" hangingPunct="1"/>
            <a:r>
              <a:rPr lang="en-US" altLang="en-US" sz="1000" i="1" smtClean="0">
                <a:latin typeface="Arial" pitchFamily="34" charset="0"/>
              </a:rPr>
              <a:t>*Each new youth generation breaks with the styles and attitudes of the young-adult generation (today, Generation X), which no longer function well in the new era.  They correct for what they perceive as the excesses of the current midlife generation (today, Boomers), which includes their parents and the nation’s political leaders.  And they fill the social role of being vacated by the departing elder generation (today, G.I.s), a role that now feels fresh, functional, desirable, and even necessary for society’s wellbeing.  Millennials in the Workplace by Neil Howe</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EA958860-DA9D-4E05-8928-748536FBB0E4}" type="slidenum">
              <a:rPr lang="en-US" altLang="en-US" smtClean="0"/>
              <a:pPr>
                <a:spcBef>
                  <a:spcPct val="0"/>
                </a:spcBef>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Flip chart for each generation – with POSITIVE TRAITS and CHALLENGES columns.  Have group call out 2-3 of each.  </a:t>
            </a:r>
          </a:p>
          <a:p>
            <a:pPr eaLnBrk="1" hangingPunct="1"/>
            <a:endParaRPr lang="en-US" altLang="en-US" smtClean="0">
              <a:latin typeface="Arial" pitchFamily="34" charset="0"/>
            </a:endParaRPr>
          </a:p>
          <a:p>
            <a:pPr eaLnBrk="1" hangingPunct="1"/>
            <a:r>
              <a:rPr lang="en-US" altLang="en-US" smtClean="0">
                <a:latin typeface="Arial" pitchFamily="34" charset="0"/>
              </a:rPr>
              <a:t>-OR-</a:t>
            </a:r>
          </a:p>
          <a:p>
            <a:pPr eaLnBrk="1" hangingPunct="1"/>
            <a:endParaRPr lang="en-US" altLang="en-US" smtClean="0">
              <a:latin typeface="Arial" pitchFamily="34" charset="0"/>
            </a:endParaRPr>
          </a:p>
          <a:p>
            <a:pPr eaLnBrk="1" hangingPunct="1"/>
            <a:r>
              <a:rPr lang="en-US" altLang="en-US" i="1" smtClean="0">
                <a:latin typeface="Arial" pitchFamily="34" charset="0"/>
              </a:rPr>
              <a:t>Around the room we have sheets of paper for each generation.  You will see that the paper has a place for positive traits and one for challenging traits.  Think about the people you work with from each of these generations, as a group what makes this generation easy to get along with in the workplace, and what do you find is a challenge.</a:t>
            </a:r>
          </a:p>
          <a:p>
            <a:pPr eaLnBrk="1" hangingPunct="1"/>
            <a:endParaRPr lang="en-US" altLang="en-US" i="1" smtClean="0">
              <a:latin typeface="Arial" pitchFamily="34" charset="0"/>
            </a:endParaRPr>
          </a:p>
          <a:p>
            <a:pPr eaLnBrk="1" hangingPunct="1"/>
            <a:r>
              <a:rPr lang="en-US" altLang="en-US" i="1" smtClean="0">
                <a:latin typeface="Arial" pitchFamily="34" charset="0"/>
              </a:rPr>
              <a:t>Take a few minutes and list these traits on each of the sheets around the room (if there are enough people from each have them only fill in the traits for generations other than their own.</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66EF023F-9B19-4B6C-BE7A-C4BA12466532}" type="slidenum">
              <a:rPr lang="en-US" altLang="en-US" smtClean="0"/>
              <a:pPr>
                <a:spcBef>
                  <a:spcPct val="0"/>
                </a:spcBef>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Fact from the U.S. Bureau of Labor Statistics.  From 2005 to 2020 the majority workforce will shift from the Baby Boomers to </a:t>
            </a:r>
          </a:p>
          <a:p>
            <a:r>
              <a:rPr lang="en-US" altLang="en-US" smtClean="0">
                <a:latin typeface="Arial" pitchFamily="34" charset="0"/>
              </a:rPr>
              <a:t>the Millenials.</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itchFamily="34" charset="0"/>
                <a:ea typeface="MS PGothic" pitchFamily="34" charset="-128"/>
              </a:defRPr>
            </a:lvl1pPr>
            <a:lvl2pPr marL="742950" indent="-285750" defTabSz="915988">
              <a:defRPr sz="2400">
                <a:solidFill>
                  <a:schemeClr val="tx1"/>
                </a:solidFill>
                <a:latin typeface="Arial" pitchFamily="34" charset="0"/>
                <a:ea typeface="MS PGothic" pitchFamily="34" charset="-128"/>
              </a:defRPr>
            </a:lvl2pPr>
            <a:lvl3pPr marL="1143000" indent="-228600" defTabSz="915988">
              <a:defRPr sz="2400">
                <a:solidFill>
                  <a:schemeClr val="tx1"/>
                </a:solidFill>
                <a:latin typeface="Arial" pitchFamily="34" charset="0"/>
                <a:ea typeface="MS PGothic" pitchFamily="34" charset="-128"/>
              </a:defRPr>
            </a:lvl3pPr>
            <a:lvl4pPr marL="1600200" indent="-228600" defTabSz="915988">
              <a:defRPr sz="2400">
                <a:solidFill>
                  <a:schemeClr val="tx1"/>
                </a:solidFill>
                <a:latin typeface="Arial" pitchFamily="34" charset="0"/>
                <a:ea typeface="MS PGothic" pitchFamily="34" charset="-128"/>
              </a:defRPr>
            </a:lvl4pPr>
            <a:lvl5pPr marL="2057400" indent="-228600" defTabSz="915988">
              <a:defRPr sz="2400">
                <a:solidFill>
                  <a:schemeClr val="tx1"/>
                </a:solidFill>
                <a:latin typeface="Arial" pitchFamily="34" charset="0"/>
                <a:ea typeface="MS PGothic" pitchFamily="34" charset="-128"/>
              </a:defRPr>
            </a:lvl5pPr>
            <a:lvl6pPr marL="25146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9882B79-6A97-4AD0-B051-16C9B1D4411B}" type="slidenum">
              <a:rPr lang="en-US" altLang="en-US" sz="1200" smtClean="0"/>
              <a:pPr/>
              <a:t>6</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Facts from the U.S Census Bureau</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itchFamily="34" charset="0"/>
                <a:ea typeface="MS PGothic" pitchFamily="34" charset="-128"/>
              </a:defRPr>
            </a:lvl1pPr>
            <a:lvl2pPr marL="742950" indent="-285750" defTabSz="915988">
              <a:defRPr sz="2400">
                <a:solidFill>
                  <a:schemeClr val="tx1"/>
                </a:solidFill>
                <a:latin typeface="Arial" pitchFamily="34" charset="0"/>
                <a:ea typeface="MS PGothic" pitchFamily="34" charset="-128"/>
              </a:defRPr>
            </a:lvl2pPr>
            <a:lvl3pPr marL="1143000" indent="-228600" defTabSz="915988">
              <a:defRPr sz="2400">
                <a:solidFill>
                  <a:schemeClr val="tx1"/>
                </a:solidFill>
                <a:latin typeface="Arial" pitchFamily="34" charset="0"/>
                <a:ea typeface="MS PGothic" pitchFamily="34" charset="-128"/>
              </a:defRPr>
            </a:lvl3pPr>
            <a:lvl4pPr marL="1600200" indent="-228600" defTabSz="915988">
              <a:defRPr sz="2400">
                <a:solidFill>
                  <a:schemeClr val="tx1"/>
                </a:solidFill>
                <a:latin typeface="Arial" pitchFamily="34" charset="0"/>
                <a:ea typeface="MS PGothic" pitchFamily="34" charset="-128"/>
              </a:defRPr>
            </a:lvl4pPr>
            <a:lvl5pPr marL="2057400" indent="-228600" defTabSz="915988">
              <a:defRPr sz="2400">
                <a:solidFill>
                  <a:schemeClr val="tx1"/>
                </a:solidFill>
                <a:latin typeface="Arial" pitchFamily="34" charset="0"/>
                <a:ea typeface="MS PGothic" pitchFamily="34" charset="-128"/>
              </a:defRPr>
            </a:lvl5pPr>
            <a:lvl6pPr marL="25146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5988"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0A6C5A5-45E0-4A9A-AC80-107103B558D2}" type="slidenum">
              <a:rPr lang="en-US" altLang="en-US" sz="1200" smtClean="0"/>
              <a:pPr/>
              <a:t>7</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Each of us is a unique human being; we do not fit perfectly into any one mold or category nor will we exhibit every characteristic commonly associated with OUR generation.  Generations are defined by common values and shared experiences.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6D7A4912-4BE2-421C-984F-339700ED6917}" type="slidenum">
              <a:rPr lang="en-US" altLang="en-US" smtClean="0"/>
              <a:pPr>
                <a:spcBef>
                  <a:spcPct val="0"/>
                </a:spcBef>
              </a:pPr>
              <a:t>10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8198D1ED-3ED6-4545-8684-4A19A76DB975}" type="slidenum">
              <a:rPr lang="en-US" altLang="en-US" smtClean="0"/>
              <a:pPr>
                <a:spcBef>
                  <a:spcPct val="0"/>
                </a:spcBef>
              </a:pPr>
              <a:t>11</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The events that we experience in our youth help shape our worldview.  These are the defining events that shape a generation and bind us together in the way we work and live our lives.  </a:t>
            </a:r>
          </a:p>
          <a:p>
            <a:pPr eaLnBrk="1" hangingPunct="1"/>
            <a:r>
              <a:rPr lang="en-US" altLang="en-US" smtClean="0">
                <a:latin typeface="Arial" pitchFamily="34" charset="0"/>
              </a:rPr>
              <a:t>For the Traditionalists, living as a youth through the great depression and the New Deal policies of FDR helped shape their attitudes about work.  They learned the value of work and of stability and seek that in their life because of these early experiences.  They also helped in the war efforts as a youth and remember their fathers and other family members going to and returning from World War II.  Some also took part in the WWII or the Korean War.</a:t>
            </a:r>
          </a:p>
          <a:p>
            <a:pPr eaLnBrk="1" hangingPunct="1"/>
            <a:endParaRPr lang="en-US" altLang="en-US" smtClean="0">
              <a:latin typeface="Arial" pitchFamily="34" charset="0"/>
            </a:endParaRPr>
          </a:p>
          <a:p>
            <a:pPr eaLnBrk="1" hangingPunct="1"/>
            <a:r>
              <a:rPr lang="en-US" altLang="en-US" smtClean="0">
                <a:latin typeface="Arial" pitchFamily="34" charset="0"/>
              </a:rPr>
              <a:t>Baby Boomers generally see the world in black and white when asked about diversity because they were youth during the civil rights movement.  They were also shaped by the Feminist movement and were the first generation where females moved into the workplace and stayed in the workplace in record numbers.  Baby boomers lived during a time or protest and civil disobedience over the Vietnam War and the assassination of major political leaders.  They also witness space travel in their youth and saw a man walk on the moon.  Space travel represents adventure and limitless possibilities.  Science advances including vaccines eliminated diseases.  Credit cards were introduced and increased this generations spending.  Televisions became common in households and kids and adults watched programs like Romper Room, I love Lucy, The Jack Benny Show; Dragnet; Gun smoke, The Rifleman.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itchFamily="34" charset="0"/>
                <a:ea typeface="MS PGothic" pitchFamily="34" charset="-128"/>
              </a:defRPr>
            </a:lvl1pPr>
            <a:lvl2pPr marL="742950" indent="-285750" defTabSz="915988">
              <a:spcBef>
                <a:spcPct val="30000"/>
              </a:spcBef>
              <a:defRPr sz="1200">
                <a:solidFill>
                  <a:schemeClr val="tx1"/>
                </a:solidFill>
                <a:latin typeface="Arial" pitchFamily="34" charset="0"/>
                <a:ea typeface="MS PGothic" pitchFamily="34" charset="-128"/>
              </a:defRPr>
            </a:lvl2pPr>
            <a:lvl3pPr marL="1143000" indent="-228600" defTabSz="915988">
              <a:spcBef>
                <a:spcPct val="30000"/>
              </a:spcBef>
              <a:defRPr sz="1200">
                <a:solidFill>
                  <a:schemeClr val="tx1"/>
                </a:solidFill>
                <a:latin typeface="Arial" pitchFamily="34" charset="0"/>
                <a:ea typeface="MS PGothic" pitchFamily="34" charset="-128"/>
              </a:defRPr>
            </a:lvl3pPr>
            <a:lvl4pPr marL="1600200" indent="-228600" defTabSz="915988">
              <a:spcBef>
                <a:spcPct val="30000"/>
              </a:spcBef>
              <a:defRPr sz="1200">
                <a:solidFill>
                  <a:schemeClr val="tx1"/>
                </a:solidFill>
                <a:latin typeface="Arial" pitchFamily="34" charset="0"/>
                <a:ea typeface="MS PGothic" pitchFamily="34" charset="-128"/>
              </a:defRPr>
            </a:lvl4pPr>
            <a:lvl5pPr marL="2057400" indent="-228600" defTabSz="915988">
              <a:spcBef>
                <a:spcPct val="30000"/>
              </a:spcBef>
              <a:defRPr sz="1200">
                <a:solidFill>
                  <a:schemeClr val="tx1"/>
                </a:solidFill>
                <a:latin typeface="Arial"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23EE9AD3-F333-4D25-B3E3-158858B9AC56}" type="slidenum">
              <a:rPr lang="en-US" altLang="en-US" smtClean="0"/>
              <a:pPr>
                <a:spcBef>
                  <a:spcPct val="0"/>
                </a:spcBef>
              </a:pPr>
              <a:t>12</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Generation X has lived in a time of general peacefulness with the only war being Desert Storm which lasted only a few months and was over.  They saw the end of the Cold War with the fall of the Berlin Wall.  Their idea of space travel is of the danger as their memory is of the Challenger disaster.  They also came of age during the energy crisis and a time of layoffs in industries.  They are also the PC generation.  They have basically had computers in their schools and homes through most of their childhood.  They are very computer literate.</a:t>
            </a:r>
          </a:p>
          <a:p>
            <a:pPr eaLnBrk="1" hangingPunct="1"/>
            <a:endParaRPr lang="en-US" altLang="en-US" smtClean="0">
              <a:latin typeface="Arial" pitchFamily="34" charset="0"/>
            </a:endParaRPr>
          </a:p>
          <a:p>
            <a:pPr eaLnBrk="1" hangingPunct="1"/>
            <a:r>
              <a:rPr lang="en-US" altLang="en-US" smtClean="0">
                <a:latin typeface="Arial" pitchFamily="34" charset="0"/>
              </a:rPr>
              <a:t>Millennials have grown up during a time of general prosperity and have been raised and coddled in a child focused world where everyone is a winner.  Some tragic events have also shaped their worldviews such as Columbine and the 911 attacks.  They are growing up in a world where terrorism is the clear and present danger.  They are also growing up in the age of the internet where information is freely exchanged and any question can be answered in a matter of minutes or seconds (depending on your connection time).  They get continual feedback, can look at their grades online and their class rank, can Twitter each other to keep up on their social life or use Facebook or MySpace to connect.</a:t>
            </a:r>
          </a:p>
          <a:p>
            <a:pPr eaLnBrk="1" hangingPunct="1"/>
            <a:endParaRPr lang="en-US" altLang="en-US" smtClean="0">
              <a:latin typeface="Arial" pitchFamily="34" charset="0"/>
            </a:endParaRPr>
          </a:p>
          <a:p>
            <a:pPr eaLnBrk="1" hangingPunct="1"/>
            <a:r>
              <a:rPr lang="en-US" altLang="en-US" b="1" smtClean="0">
                <a:latin typeface="Arial" pitchFamily="34" charset="0"/>
              </a:rPr>
              <a:t>Ask class what other experiences define their generation.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7573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42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049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5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0181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DE253F-F01B-0744-BF62-46202CEFA61C}" type="slidenum">
              <a:rPr lang="en-US" smtClean="0"/>
              <a:t>‹#›</a:t>
            </a:fld>
            <a:endParaRPr lang="en-US"/>
          </a:p>
        </p:txBody>
      </p:sp>
    </p:spTree>
    <p:extLst>
      <p:ext uri="{BB962C8B-B14F-4D97-AF65-F5344CB8AC3E}">
        <p14:creationId xmlns:p14="http://schemas.microsoft.com/office/powerpoint/2010/main" val="344758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529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549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012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83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12340-3_ADHS_CorpID_PPT temp 4.3_V4_1.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1823"/>
            <a:ext cx="9144000" cy="6858000"/>
          </a:xfrm>
          <a:prstGeom prst="rect">
            <a:avLst/>
          </a:prstGeom>
        </p:spPr>
      </p:pic>
    </p:spTree>
    <p:extLst>
      <p:ext uri="{BB962C8B-B14F-4D97-AF65-F5344CB8AC3E}">
        <p14:creationId xmlns:p14="http://schemas.microsoft.com/office/powerpoint/2010/main" val="126294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ta3CO-ga0lVM2M&amp;tbnid=Z7du6xXScrxvMM:&amp;ved=0CAUQjRw&amp;url=http://www.missioncisd.net/education/school/schoolhistory.php?sectiondetailid=41240&amp;&amp;ei=rSamUa7FCOjV0QGvuID4DQ&amp;bvm=bv.47008514,d.dmQ&amp;psig=AFQjCNHeGR2Ns82YdsdpS5qovB06xPOMqA&amp;ust=136992974563919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340-3_ADHS_CorpID_PPT temp 4.3_V4_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
            <a:ext cx="9144000" cy="6858000"/>
          </a:xfrm>
          <a:prstGeom prst="rect">
            <a:avLst/>
          </a:prstGeom>
        </p:spPr>
      </p:pic>
      <p:sp>
        <p:nvSpPr>
          <p:cNvPr id="7" name="TextBox 6"/>
          <p:cNvSpPr txBox="1"/>
          <p:nvPr/>
        </p:nvSpPr>
        <p:spPr>
          <a:xfrm>
            <a:off x="1923027" y="1767239"/>
            <a:ext cx="5299232" cy="2182136"/>
          </a:xfrm>
          <a:prstGeom prst="rect">
            <a:avLst/>
          </a:prstGeom>
          <a:noFill/>
        </p:spPr>
        <p:txBody>
          <a:bodyPr wrap="square" rtlCol="0">
            <a:spAutoFit/>
          </a:bodyPr>
          <a:lstStyle/>
          <a:p>
            <a:pPr algn="ctr"/>
            <a:r>
              <a:rPr lang="en-US" sz="2800" smtClean="0">
                <a:latin typeface="Fira Sans"/>
                <a:cs typeface="Fira Sans"/>
              </a:rPr>
              <a:t>Generations </a:t>
            </a:r>
            <a:r>
              <a:rPr lang="en-US" sz="2800" dirty="0" smtClean="0">
                <a:latin typeface="Fira Sans"/>
                <a:cs typeface="Fira Sans"/>
              </a:rPr>
              <a:t>in the Workplace</a:t>
            </a:r>
          </a:p>
          <a:p>
            <a:pPr algn="ctr">
              <a:lnSpc>
                <a:spcPct val="120000"/>
              </a:lnSpc>
            </a:pPr>
            <a:r>
              <a:rPr lang="en-US" sz="1900" dirty="0" smtClean="0">
                <a:latin typeface="Fira Sans Light"/>
                <a:cs typeface="Fira Sans Light"/>
              </a:rPr>
              <a:t>February 8, 2017</a:t>
            </a:r>
          </a:p>
          <a:p>
            <a:pPr algn="ctr">
              <a:lnSpc>
                <a:spcPct val="200000"/>
              </a:lnSpc>
            </a:pPr>
            <a:r>
              <a:rPr lang="en-US" sz="1400" dirty="0" smtClean="0">
                <a:latin typeface="Fira Sans Light"/>
                <a:cs typeface="Fira Sans Light"/>
              </a:rPr>
              <a:t>Presenting To</a:t>
            </a:r>
          </a:p>
          <a:p>
            <a:pPr algn="ctr"/>
            <a:r>
              <a:rPr lang="en-US" sz="1900" dirty="0" smtClean="0">
                <a:latin typeface="Fira Sans Light"/>
                <a:cs typeface="Fira Sans Light"/>
              </a:rPr>
              <a:t>Arizona WIC Partner Meeting |  ADHS</a:t>
            </a:r>
          </a:p>
          <a:p>
            <a:pPr algn="ctr">
              <a:lnSpc>
                <a:spcPct val="200000"/>
              </a:lnSpc>
            </a:pPr>
            <a:r>
              <a:rPr lang="en-US" sz="1900" dirty="0" smtClean="0">
                <a:latin typeface="Fira Sans"/>
                <a:cs typeface="Fira Sans"/>
              </a:rPr>
              <a:t>Therese Valadez </a:t>
            </a:r>
            <a:r>
              <a:rPr lang="en-US" sz="1900" dirty="0" smtClean="0">
                <a:latin typeface="Fira Sans Light"/>
                <a:cs typeface="Fira Sans Light"/>
              </a:rPr>
              <a:t>|  ADOA CHRO ADHS</a:t>
            </a:r>
          </a:p>
        </p:txBody>
      </p:sp>
    </p:spTree>
    <p:extLst>
      <p:ext uri="{BB962C8B-B14F-4D97-AF65-F5344CB8AC3E}">
        <p14:creationId xmlns:p14="http://schemas.microsoft.com/office/powerpoint/2010/main" val="3402456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a:xfrm>
            <a:off x="762000" y="1143000"/>
            <a:ext cx="7239000" cy="2514600"/>
          </a:xfrm>
        </p:spPr>
        <p:txBody>
          <a:bodyPr/>
          <a:lstStyle/>
          <a:p>
            <a:pPr eaLnBrk="1" fontAlgn="auto" hangingPunct="1">
              <a:spcAft>
                <a:spcPts val="0"/>
              </a:spcAft>
              <a:defRPr/>
            </a:pPr>
            <a:r>
              <a:rPr lang="en-US" altLang="en-US" dirty="0" smtClean="0"/>
              <a:t>What makes one generation different from another?</a:t>
            </a:r>
          </a:p>
        </p:txBody>
      </p:sp>
      <p:sp>
        <p:nvSpPr>
          <p:cNvPr id="254981" name="Rectangle 5"/>
          <p:cNvSpPr>
            <a:spLocks noGrp="1" noChangeArrowheads="1"/>
          </p:cNvSpPr>
          <p:nvPr>
            <p:ph type="subTitle" idx="1"/>
          </p:nvPr>
        </p:nvSpPr>
        <p:spPr>
          <a:xfrm>
            <a:off x="0" y="3733800"/>
            <a:ext cx="9144000" cy="990600"/>
          </a:xfrm>
        </p:spPr>
        <p:txBody>
          <a:bodyPr rtlCol="0">
            <a:normAutofit/>
          </a:bodyPr>
          <a:lstStyle/>
          <a:p>
            <a:pPr algn="ctr" eaLnBrk="1" fontAlgn="auto" hangingPunct="1">
              <a:spcAft>
                <a:spcPts val="0"/>
              </a:spcAft>
              <a:defRPr/>
            </a:pPr>
            <a:r>
              <a:rPr lang="en-US" altLang="en-US" sz="4000" b="1" dirty="0" smtClean="0"/>
              <a:t>Shared life experiences</a:t>
            </a:r>
          </a:p>
        </p:txBody>
      </p:sp>
    </p:spTree>
    <p:extLst>
      <p:ext uri="{BB962C8B-B14F-4D97-AF65-F5344CB8AC3E}">
        <p14:creationId xmlns:p14="http://schemas.microsoft.com/office/powerpoint/2010/main" val="2482519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4981">
                                            <p:txEl>
                                              <p:pRg st="0" end="0"/>
                                            </p:txEl>
                                          </p:spTgt>
                                        </p:tgtEl>
                                        <p:attrNameLst>
                                          <p:attrName>style.visibility</p:attrName>
                                        </p:attrNameLst>
                                      </p:cBhvr>
                                      <p:to>
                                        <p:strVal val="visible"/>
                                      </p:to>
                                    </p:set>
                                    <p:anim calcmode="lin" valueType="num">
                                      <p:cBhvr additive="base">
                                        <p:cTn id="7" dur="500" fill="hold"/>
                                        <p:tgtEl>
                                          <p:spTgt spid="2549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mtClean="0"/>
              <a:t>Events and Experiences that Shaped Generations</a:t>
            </a:r>
          </a:p>
        </p:txBody>
      </p:sp>
      <p:sp>
        <p:nvSpPr>
          <p:cNvPr id="11268" name="Rectangle 4"/>
          <p:cNvSpPr>
            <a:spLocks noGrp="1" noChangeArrowheads="1"/>
          </p:cNvSpPr>
          <p:nvPr>
            <p:ph sz="half" idx="1"/>
          </p:nvPr>
        </p:nvSpPr>
        <p:spPr>
          <a:xfrm>
            <a:off x="609600" y="1676400"/>
            <a:ext cx="4267200" cy="4114800"/>
          </a:xfrm>
        </p:spPr>
        <p:txBody>
          <a:bodyPr rtlCol="0">
            <a:normAutofit lnSpcReduction="10000"/>
          </a:bodyPr>
          <a:lstStyle/>
          <a:p>
            <a:pPr marL="182880" indent="-182880" eaLnBrk="1" fontAlgn="auto" hangingPunct="1">
              <a:spcAft>
                <a:spcPts val="0"/>
              </a:spcAft>
              <a:defRPr/>
            </a:pPr>
            <a:r>
              <a:rPr lang="en-US" altLang="en-US" smtClean="0"/>
              <a:t>Traditionalists</a:t>
            </a:r>
          </a:p>
          <a:p>
            <a:pPr lvl="1" indent="-182880" eaLnBrk="1" fontAlgn="auto" hangingPunct="1">
              <a:spcAft>
                <a:spcPts val="0"/>
              </a:spcAft>
              <a:defRPr/>
            </a:pPr>
            <a:r>
              <a:rPr lang="en-US" altLang="en-US" smtClean="0"/>
              <a:t>Great Depression</a:t>
            </a:r>
          </a:p>
          <a:p>
            <a:pPr lvl="1" indent="-182880" eaLnBrk="1" fontAlgn="auto" hangingPunct="1">
              <a:spcAft>
                <a:spcPts val="0"/>
              </a:spcAft>
              <a:defRPr/>
            </a:pPr>
            <a:r>
              <a:rPr lang="en-US" altLang="en-US" smtClean="0"/>
              <a:t>New Deal</a:t>
            </a:r>
          </a:p>
          <a:p>
            <a:pPr lvl="1" indent="-182880" eaLnBrk="1" fontAlgn="auto" hangingPunct="1">
              <a:spcAft>
                <a:spcPts val="0"/>
              </a:spcAft>
              <a:defRPr/>
            </a:pPr>
            <a:r>
              <a:rPr lang="en-US" altLang="en-US" smtClean="0"/>
              <a:t>Attack on Pearl Harbor</a:t>
            </a:r>
          </a:p>
          <a:p>
            <a:pPr lvl="1" indent="-182880" eaLnBrk="1" fontAlgn="auto" hangingPunct="1">
              <a:spcAft>
                <a:spcPts val="0"/>
              </a:spcAft>
              <a:defRPr/>
            </a:pPr>
            <a:r>
              <a:rPr lang="en-US" altLang="en-US" smtClean="0"/>
              <a:t>World War II</a:t>
            </a:r>
          </a:p>
          <a:p>
            <a:pPr lvl="1" indent="-182880" eaLnBrk="1" fontAlgn="auto" hangingPunct="1">
              <a:spcAft>
                <a:spcPts val="0"/>
              </a:spcAft>
              <a:defRPr/>
            </a:pPr>
            <a:r>
              <a:rPr lang="en-US" altLang="en-US" smtClean="0"/>
              <a:t>Korean War</a:t>
            </a:r>
          </a:p>
          <a:p>
            <a:pPr lvl="1" indent="-182880" eaLnBrk="1" fontAlgn="auto" hangingPunct="1">
              <a:spcAft>
                <a:spcPts val="0"/>
              </a:spcAft>
              <a:defRPr/>
            </a:pPr>
            <a:r>
              <a:rPr lang="en-US" altLang="en-US" smtClean="0"/>
              <a:t>Radio </a:t>
            </a:r>
          </a:p>
          <a:p>
            <a:pPr lvl="1" indent="-182880" eaLnBrk="1" fontAlgn="auto" hangingPunct="1">
              <a:spcAft>
                <a:spcPts val="0"/>
              </a:spcAft>
              <a:defRPr/>
            </a:pPr>
            <a:r>
              <a:rPr lang="en-US" altLang="en-US" smtClean="0"/>
              <a:t>Telephone</a:t>
            </a:r>
          </a:p>
        </p:txBody>
      </p:sp>
      <p:sp>
        <p:nvSpPr>
          <p:cNvPr id="11269" name="Rectangle 5"/>
          <p:cNvSpPr>
            <a:spLocks noGrp="1" noChangeArrowheads="1"/>
          </p:cNvSpPr>
          <p:nvPr>
            <p:ph sz="half" idx="2"/>
          </p:nvPr>
        </p:nvSpPr>
        <p:spPr>
          <a:xfrm>
            <a:off x="4856163" y="1676400"/>
            <a:ext cx="3754437" cy="4114800"/>
          </a:xfrm>
        </p:spPr>
        <p:txBody>
          <a:bodyPr rtlCol="0">
            <a:normAutofit lnSpcReduction="10000"/>
          </a:bodyPr>
          <a:lstStyle/>
          <a:p>
            <a:pPr marL="182880" indent="-182880" eaLnBrk="1" fontAlgn="auto" hangingPunct="1">
              <a:spcAft>
                <a:spcPts val="0"/>
              </a:spcAft>
              <a:defRPr/>
            </a:pPr>
            <a:r>
              <a:rPr lang="en-US" altLang="en-US" smtClean="0"/>
              <a:t>Baby Boomers</a:t>
            </a:r>
          </a:p>
          <a:p>
            <a:pPr lvl="1" indent="-182880" eaLnBrk="1" fontAlgn="auto" hangingPunct="1">
              <a:spcAft>
                <a:spcPts val="0"/>
              </a:spcAft>
              <a:defRPr/>
            </a:pPr>
            <a:r>
              <a:rPr lang="en-US" altLang="en-US" smtClean="0"/>
              <a:t>Civil rights</a:t>
            </a:r>
          </a:p>
          <a:p>
            <a:pPr lvl="1" indent="-182880" eaLnBrk="1" fontAlgn="auto" hangingPunct="1">
              <a:spcAft>
                <a:spcPts val="0"/>
              </a:spcAft>
              <a:defRPr/>
            </a:pPr>
            <a:r>
              <a:rPr lang="en-US" altLang="en-US" smtClean="0"/>
              <a:t>Feminism</a:t>
            </a:r>
          </a:p>
          <a:p>
            <a:pPr lvl="1" indent="-182880" eaLnBrk="1" fontAlgn="auto" hangingPunct="1">
              <a:spcAft>
                <a:spcPts val="0"/>
              </a:spcAft>
              <a:defRPr/>
            </a:pPr>
            <a:r>
              <a:rPr lang="en-US" altLang="en-US" smtClean="0"/>
              <a:t>Vietnam</a:t>
            </a:r>
          </a:p>
          <a:p>
            <a:pPr lvl="1" indent="-182880" eaLnBrk="1" fontAlgn="auto" hangingPunct="1">
              <a:spcAft>
                <a:spcPts val="0"/>
              </a:spcAft>
              <a:defRPr/>
            </a:pPr>
            <a:r>
              <a:rPr lang="en-US" altLang="en-US" smtClean="0"/>
              <a:t>Cold war</a:t>
            </a:r>
          </a:p>
          <a:p>
            <a:pPr lvl="1" indent="-182880" eaLnBrk="1" fontAlgn="auto" hangingPunct="1">
              <a:spcAft>
                <a:spcPts val="0"/>
              </a:spcAft>
              <a:defRPr/>
            </a:pPr>
            <a:r>
              <a:rPr lang="en-US" altLang="en-US" smtClean="0"/>
              <a:t>Space travel</a:t>
            </a:r>
          </a:p>
          <a:p>
            <a:pPr lvl="1" indent="-182880" eaLnBrk="1" fontAlgn="auto" hangingPunct="1">
              <a:spcAft>
                <a:spcPts val="0"/>
              </a:spcAft>
              <a:defRPr/>
            </a:pPr>
            <a:r>
              <a:rPr lang="en-US" altLang="en-US" smtClean="0"/>
              <a:t>Assassinations</a:t>
            </a:r>
          </a:p>
          <a:p>
            <a:pPr lvl="1" indent="-182880" eaLnBrk="1" fontAlgn="auto" hangingPunct="1">
              <a:spcAft>
                <a:spcPts val="0"/>
              </a:spcAft>
              <a:defRPr/>
            </a:pPr>
            <a:r>
              <a:rPr lang="en-US" altLang="en-US" smtClean="0"/>
              <a:t>Scientific advances</a:t>
            </a:r>
          </a:p>
          <a:p>
            <a:pPr lvl="1" indent="-182880" eaLnBrk="1" fontAlgn="auto" hangingPunct="1">
              <a:spcAft>
                <a:spcPts val="0"/>
              </a:spcAft>
              <a:defRPr/>
            </a:pPr>
            <a:r>
              <a:rPr lang="en-US" altLang="en-US" smtClean="0"/>
              <a:t>Credit cards</a:t>
            </a:r>
          </a:p>
          <a:p>
            <a:pPr lvl="1" indent="-182880" eaLnBrk="1" fontAlgn="auto" hangingPunct="1">
              <a:spcAft>
                <a:spcPts val="0"/>
              </a:spcAft>
              <a:defRPr/>
            </a:pPr>
            <a:r>
              <a:rPr lang="en-US" altLang="en-US" smtClean="0"/>
              <a:t>Television</a:t>
            </a:r>
          </a:p>
        </p:txBody>
      </p:sp>
    </p:spTree>
    <p:extLst>
      <p:ext uri="{BB962C8B-B14F-4D97-AF65-F5344CB8AC3E}">
        <p14:creationId xmlns:p14="http://schemas.microsoft.com/office/powerpoint/2010/main" val="2722944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6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8">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9">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69">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69">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269">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69">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69">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69">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69">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69">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6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1126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mtClean="0"/>
              <a:t>Events and Experiences that Shaped Generations</a:t>
            </a:r>
          </a:p>
        </p:txBody>
      </p:sp>
      <p:sp>
        <p:nvSpPr>
          <p:cNvPr id="37891" name="Rectangle 3"/>
          <p:cNvSpPr>
            <a:spLocks noGrp="1" noChangeArrowheads="1"/>
          </p:cNvSpPr>
          <p:nvPr>
            <p:ph sz="half" idx="1"/>
          </p:nvPr>
        </p:nvSpPr>
        <p:spPr>
          <a:xfrm>
            <a:off x="762000" y="1752600"/>
            <a:ext cx="3962400" cy="4724400"/>
          </a:xfrm>
        </p:spPr>
        <p:txBody>
          <a:bodyPr/>
          <a:lstStyle/>
          <a:p>
            <a:pPr eaLnBrk="1" hangingPunct="1"/>
            <a:r>
              <a:rPr lang="en-US" altLang="en-US" smtClean="0"/>
              <a:t>Generation X</a:t>
            </a:r>
          </a:p>
          <a:p>
            <a:pPr lvl="1" eaLnBrk="1" hangingPunct="1"/>
            <a:r>
              <a:rPr lang="en-US" altLang="en-US" smtClean="0"/>
              <a:t>Fall of the Berlin Wall</a:t>
            </a:r>
          </a:p>
          <a:p>
            <a:pPr lvl="1" eaLnBrk="1" hangingPunct="1"/>
            <a:r>
              <a:rPr lang="en-US" altLang="en-US" smtClean="0"/>
              <a:t>Challenger disaster</a:t>
            </a:r>
          </a:p>
          <a:p>
            <a:pPr lvl="1" eaLnBrk="1" hangingPunct="1"/>
            <a:r>
              <a:rPr lang="en-US" altLang="en-US" smtClean="0"/>
              <a:t>Desert Storm</a:t>
            </a:r>
          </a:p>
          <a:p>
            <a:pPr lvl="1" eaLnBrk="1" hangingPunct="1"/>
            <a:r>
              <a:rPr lang="en-US" altLang="en-US" smtClean="0"/>
              <a:t>Personal computers</a:t>
            </a:r>
          </a:p>
          <a:p>
            <a:pPr lvl="1" eaLnBrk="1" hangingPunct="1"/>
            <a:r>
              <a:rPr lang="en-US" altLang="en-US" smtClean="0"/>
              <a:t>Working mothers</a:t>
            </a:r>
          </a:p>
          <a:p>
            <a:pPr lvl="1" eaLnBrk="1" hangingPunct="1"/>
            <a:r>
              <a:rPr lang="en-US" altLang="en-US" smtClean="0"/>
              <a:t>MTV</a:t>
            </a:r>
          </a:p>
          <a:p>
            <a:pPr lvl="1" eaLnBrk="1" hangingPunct="1"/>
            <a:r>
              <a:rPr lang="en-US" altLang="en-US" smtClean="0"/>
              <a:t>Divorce</a:t>
            </a:r>
          </a:p>
          <a:p>
            <a:pPr lvl="1" eaLnBrk="1" hangingPunct="1"/>
            <a:r>
              <a:rPr lang="en-US" altLang="en-US" smtClean="0"/>
              <a:t>Energy crisis</a:t>
            </a:r>
          </a:p>
          <a:p>
            <a:pPr lvl="1" eaLnBrk="1" hangingPunct="1"/>
            <a:endParaRPr lang="en-US" altLang="en-US" smtClean="0"/>
          </a:p>
          <a:p>
            <a:pPr lvl="1" eaLnBrk="1" hangingPunct="1"/>
            <a:endParaRPr lang="en-US" altLang="en-US" smtClean="0"/>
          </a:p>
        </p:txBody>
      </p:sp>
      <p:sp>
        <p:nvSpPr>
          <p:cNvPr id="13316" name="Rectangle 4"/>
          <p:cNvSpPr>
            <a:spLocks noGrp="1" noChangeArrowheads="1"/>
          </p:cNvSpPr>
          <p:nvPr>
            <p:ph sz="half" idx="2"/>
          </p:nvPr>
        </p:nvSpPr>
        <p:spPr>
          <a:xfrm>
            <a:off x="4876800" y="1676400"/>
            <a:ext cx="3754438" cy="4572000"/>
          </a:xfrm>
        </p:spPr>
        <p:txBody>
          <a:bodyPr/>
          <a:lstStyle/>
          <a:p>
            <a:pPr eaLnBrk="1" hangingPunct="1"/>
            <a:r>
              <a:rPr lang="en-US" altLang="en-US" smtClean="0"/>
              <a:t>Millennials</a:t>
            </a:r>
          </a:p>
          <a:p>
            <a:pPr lvl="1" eaLnBrk="1" hangingPunct="1"/>
            <a:r>
              <a:rPr lang="en-US" altLang="en-US" smtClean="0"/>
              <a:t>Child-focused world</a:t>
            </a:r>
          </a:p>
          <a:p>
            <a:pPr lvl="1" eaLnBrk="1" hangingPunct="1"/>
            <a:r>
              <a:rPr lang="en-US" altLang="en-US" smtClean="0"/>
              <a:t>School shootings</a:t>
            </a:r>
          </a:p>
          <a:p>
            <a:pPr lvl="1" eaLnBrk="1" hangingPunct="1"/>
            <a:r>
              <a:rPr lang="en-US" altLang="en-US" smtClean="0"/>
              <a:t>9/11</a:t>
            </a:r>
          </a:p>
          <a:p>
            <a:pPr lvl="1" eaLnBrk="1" hangingPunct="1"/>
            <a:r>
              <a:rPr lang="en-US" altLang="en-US" smtClean="0"/>
              <a:t>Boston Marathon</a:t>
            </a:r>
          </a:p>
          <a:p>
            <a:pPr lvl="1" eaLnBrk="1" hangingPunct="1"/>
            <a:r>
              <a:rPr lang="en-US" altLang="en-US" smtClean="0"/>
              <a:t>Internet</a:t>
            </a:r>
          </a:p>
          <a:p>
            <a:pPr lvl="1" eaLnBrk="1" hangingPunct="1"/>
            <a:r>
              <a:rPr lang="en-US" altLang="en-US" smtClean="0"/>
              <a:t>Social networking</a:t>
            </a:r>
          </a:p>
          <a:p>
            <a:pPr lvl="1" eaLnBrk="1" hangingPunct="1"/>
            <a:r>
              <a:rPr lang="en-US" altLang="en-US" smtClean="0"/>
              <a:t>Continual feedback</a:t>
            </a:r>
          </a:p>
          <a:p>
            <a:pPr lvl="1" eaLnBrk="1" hangingPunct="1"/>
            <a:r>
              <a:rPr lang="en-US" altLang="en-US" smtClean="0"/>
              <a:t>Enron/WorldCom</a:t>
            </a:r>
          </a:p>
          <a:p>
            <a:pPr lvl="1" eaLnBrk="1" hangingPunct="1"/>
            <a:r>
              <a:rPr lang="en-US" altLang="en-US" smtClean="0"/>
              <a:t>Iraq/Afghanistan</a:t>
            </a:r>
          </a:p>
        </p:txBody>
      </p:sp>
    </p:spTree>
    <p:extLst>
      <p:ext uri="{BB962C8B-B14F-4D97-AF65-F5344CB8AC3E}">
        <p14:creationId xmlns:p14="http://schemas.microsoft.com/office/powerpoint/2010/main" val="971617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31863" y="96838"/>
            <a:ext cx="7450137" cy="1412875"/>
          </a:xfrm>
        </p:spPr>
        <p:txBody>
          <a:bodyPr/>
          <a:lstStyle/>
          <a:p>
            <a:pPr eaLnBrk="1" fontAlgn="auto" hangingPunct="1">
              <a:spcAft>
                <a:spcPts val="0"/>
              </a:spcAft>
              <a:defRPr/>
            </a:pPr>
            <a:r>
              <a:rPr lang="en-US" altLang="en-US" smtClean="0"/>
              <a:t>Traditionalists</a:t>
            </a:r>
          </a:p>
        </p:txBody>
      </p:sp>
      <p:sp>
        <p:nvSpPr>
          <p:cNvPr id="6147" name="Rectangle 3"/>
          <p:cNvSpPr>
            <a:spLocks noGrp="1" noChangeArrowheads="1"/>
          </p:cNvSpPr>
          <p:nvPr>
            <p:ph idx="1"/>
          </p:nvPr>
        </p:nvSpPr>
        <p:spPr>
          <a:xfrm>
            <a:off x="744538" y="1660287"/>
            <a:ext cx="7661275" cy="4249737"/>
          </a:xfrm>
        </p:spPr>
        <p:txBody>
          <a:bodyPr>
            <a:normAutofit fontScale="92500" lnSpcReduction="20000"/>
          </a:bodyPr>
          <a:lstStyle/>
          <a:p>
            <a:pPr eaLnBrk="1" hangingPunct="1">
              <a:lnSpc>
                <a:spcPct val="80000"/>
              </a:lnSpc>
              <a:spcAft>
                <a:spcPts val="300"/>
              </a:spcAft>
            </a:pPr>
            <a:r>
              <a:rPr lang="en-US" altLang="en-US" dirty="0" smtClean="0"/>
              <a:t>Born 1925 to 1945</a:t>
            </a:r>
          </a:p>
          <a:p>
            <a:pPr eaLnBrk="1" hangingPunct="1">
              <a:lnSpc>
                <a:spcPct val="80000"/>
              </a:lnSpc>
              <a:spcAft>
                <a:spcPts val="300"/>
              </a:spcAft>
            </a:pPr>
            <a:r>
              <a:rPr lang="en-US" altLang="en-US" dirty="0" smtClean="0"/>
              <a:t>49 million people</a:t>
            </a:r>
          </a:p>
          <a:p>
            <a:pPr eaLnBrk="1" hangingPunct="1">
              <a:lnSpc>
                <a:spcPct val="80000"/>
              </a:lnSpc>
              <a:spcAft>
                <a:spcPts val="300"/>
              </a:spcAft>
            </a:pPr>
            <a:r>
              <a:rPr lang="en-US" altLang="en-US" dirty="0" smtClean="0"/>
              <a:t>Grew up with many rules and pressure to conform</a:t>
            </a:r>
          </a:p>
          <a:p>
            <a:pPr eaLnBrk="1" hangingPunct="1">
              <a:lnSpc>
                <a:spcPct val="80000"/>
              </a:lnSpc>
              <a:spcAft>
                <a:spcPts val="300"/>
              </a:spcAft>
            </a:pPr>
            <a:r>
              <a:rPr lang="en-US" altLang="en-US" dirty="0" smtClean="0"/>
              <a:t>Increased prosperity over their lifetime; however, they remember the Depression</a:t>
            </a:r>
          </a:p>
          <a:p>
            <a:pPr eaLnBrk="1" hangingPunct="1">
              <a:lnSpc>
                <a:spcPct val="80000"/>
              </a:lnSpc>
              <a:spcAft>
                <a:spcPts val="300"/>
              </a:spcAft>
            </a:pPr>
            <a:r>
              <a:rPr lang="en-US" altLang="en-US" dirty="0" smtClean="0"/>
              <a:t>“Work First!”</a:t>
            </a:r>
          </a:p>
          <a:p>
            <a:pPr eaLnBrk="1" hangingPunct="1">
              <a:lnSpc>
                <a:spcPct val="80000"/>
              </a:lnSpc>
              <a:spcAft>
                <a:spcPts val="300"/>
              </a:spcAft>
            </a:pPr>
            <a:r>
              <a:rPr lang="en-US" altLang="en-US" dirty="0" smtClean="0"/>
              <a:t>Children should be seen and not heard</a:t>
            </a:r>
          </a:p>
          <a:p>
            <a:pPr eaLnBrk="1" hangingPunct="1">
              <a:lnSpc>
                <a:spcPct val="80000"/>
              </a:lnSpc>
              <a:spcAft>
                <a:spcPts val="300"/>
              </a:spcAft>
            </a:pPr>
            <a:r>
              <a:rPr lang="en-US" altLang="en-US" dirty="0" smtClean="0"/>
              <a:t>Expected lifetime career with one employer</a:t>
            </a:r>
          </a:p>
          <a:p>
            <a:pPr eaLnBrk="1" hangingPunct="1">
              <a:lnSpc>
                <a:spcPct val="80000"/>
              </a:lnSpc>
              <a:spcAft>
                <a:spcPts val="300"/>
              </a:spcAft>
            </a:pPr>
            <a:r>
              <a:rPr lang="en-US" altLang="en-US" dirty="0" smtClean="0"/>
              <a:t>Prefer communication in writing</a:t>
            </a:r>
          </a:p>
          <a:p>
            <a:pPr eaLnBrk="1" hangingPunct="1">
              <a:lnSpc>
                <a:spcPct val="80000"/>
              </a:lnSpc>
              <a:spcAft>
                <a:spcPts val="300"/>
              </a:spcAft>
            </a:pPr>
            <a:r>
              <a:rPr lang="en-US" altLang="en-US" dirty="0" smtClean="0"/>
              <a:t>Desire to leave a lasting legacy</a:t>
            </a:r>
          </a:p>
        </p:txBody>
      </p:sp>
      <p:pic>
        <p:nvPicPr>
          <p:cNvPr id="6148" name="Picture 4" descr="708-01-01[1]"/>
          <p:cNvPicPr>
            <a:picLocks noChangeAspect="1" noChangeArrowheads="1"/>
          </p:cNvPicPr>
          <p:nvPr/>
        </p:nvPicPr>
        <p:blipFill>
          <a:blip r:embed="rId3">
            <a:extLst>
              <a:ext uri="{28A0092B-C50C-407E-A947-70E740481C1C}">
                <a14:useLocalDpi xmlns:a14="http://schemas.microsoft.com/office/drawing/2010/main" val="0"/>
              </a:ext>
            </a:extLst>
          </a:blip>
          <a:srcRect b="27586"/>
          <a:stretch>
            <a:fillRect/>
          </a:stretch>
        </p:blipFill>
        <p:spPr bwMode="auto">
          <a:xfrm>
            <a:off x="6413716" y="211810"/>
            <a:ext cx="246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423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914400" y="96838"/>
            <a:ext cx="7391400" cy="1412875"/>
          </a:xfrm>
        </p:spPr>
        <p:txBody>
          <a:bodyPr/>
          <a:lstStyle/>
          <a:p>
            <a:pPr eaLnBrk="1" fontAlgn="auto" hangingPunct="1">
              <a:spcAft>
                <a:spcPts val="0"/>
              </a:spcAft>
              <a:defRPr/>
            </a:pPr>
            <a:r>
              <a:rPr lang="en-US" altLang="en-US" smtClean="0"/>
              <a:t>Common Values</a:t>
            </a:r>
          </a:p>
        </p:txBody>
      </p:sp>
      <p:sp>
        <p:nvSpPr>
          <p:cNvPr id="14341" name="Rectangle 5"/>
          <p:cNvSpPr>
            <a:spLocks noGrp="1" noChangeArrowheads="1"/>
          </p:cNvSpPr>
          <p:nvPr>
            <p:ph sz="half" idx="1"/>
          </p:nvPr>
        </p:nvSpPr>
        <p:spPr>
          <a:xfrm>
            <a:off x="696186" y="1204119"/>
            <a:ext cx="5222875" cy="4648200"/>
          </a:xfrm>
        </p:spPr>
        <p:txBody>
          <a:bodyPr rtlCol="0">
            <a:normAutofit lnSpcReduction="10000"/>
          </a:bodyPr>
          <a:lstStyle/>
          <a:p>
            <a:pPr marL="182880" indent="-182880" eaLnBrk="1" fontAlgn="auto" hangingPunct="1">
              <a:spcAft>
                <a:spcPts val="0"/>
              </a:spcAft>
              <a:defRPr/>
            </a:pPr>
            <a:r>
              <a:rPr lang="en-US" altLang="en-US" sz="3200" dirty="0" smtClean="0"/>
              <a:t>Traditionalists</a:t>
            </a:r>
          </a:p>
          <a:p>
            <a:pPr lvl="1" indent="-182880" eaLnBrk="1" fontAlgn="auto" hangingPunct="1">
              <a:spcAft>
                <a:spcPts val="0"/>
              </a:spcAft>
              <a:defRPr/>
            </a:pPr>
            <a:r>
              <a:rPr lang="en-US" altLang="en-US" sz="2800" dirty="0" smtClean="0"/>
              <a:t>Hard work</a:t>
            </a:r>
          </a:p>
          <a:p>
            <a:pPr lvl="1" indent="-182880" eaLnBrk="1" fontAlgn="auto" hangingPunct="1">
              <a:spcAft>
                <a:spcPts val="0"/>
              </a:spcAft>
              <a:defRPr/>
            </a:pPr>
            <a:r>
              <a:rPr lang="en-US" altLang="en-US" sz="2800" dirty="0" smtClean="0"/>
              <a:t>Dedication and sacrifice</a:t>
            </a:r>
          </a:p>
          <a:p>
            <a:pPr lvl="1" indent="-182880" eaLnBrk="1" fontAlgn="auto" hangingPunct="1">
              <a:spcAft>
                <a:spcPts val="0"/>
              </a:spcAft>
              <a:defRPr/>
            </a:pPr>
            <a:r>
              <a:rPr lang="en-US" altLang="en-US" sz="2800" dirty="0" smtClean="0"/>
              <a:t>Respect for rules</a:t>
            </a:r>
          </a:p>
          <a:p>
            <a:pPr lvl="1" indent="-182880" eaLnBrk="1" fontAlgn="auto" hangingPunct="1">
              <a:spcAft>
                <a:spcPts val="0"/>
              </a:spcAft>
              <a:defRPr/>
            </a:pPr>
            <a:r>
              <a:rPr lang="en-US" altLang="en-US" sz="2800" dirty="0" smtClean="0"/>
              <a:t>Duty before pleasure</a:t>
            </a:r>
          </a:p>
          <a:p>
            <a:pPr lvl="1" indent="-182880" eaLnBrk="1" fontAlgn="auto" hangingPunct="1">
              <a:spcAft>
                <a:spcPts val="0"/>
              </a:spcAft>
              <a:defRPr/>
            </a:pPr>
            <a:r>
              <a:rPr lang="en-US" altLang="en-US" sz="2800" dirty="0" smtClean="0"/>
              <a:t>Honor</a:t>
            </a:r>
          </a:p>
          <a:p>
            <a:pPr lvl="1" indent="-182880" eaLnBrk="1" fontAlgn="auto" hangingPunct="1">
              <a:spcAft>
                <a:spcPts val="0"/>
              </a:spcAft>
              <a:defRPr/>
            </a:pPr>
            <a:r>
              <a:rPr lang="en-US" altLang="en-US" sz="2800" dirty="0" smtClean="0"/>
              <a:t>Conformity</a:t>
            </a:r>
          </a:p>
          <a:p>
            <a:pPr lvl="1" indent="-182880" eaLnBrk="1" fontAlgn="auto" hangingPunct="1">
              <a:spcAft>
                <a:spcPts val="0"/>
              </a:spcAft>
              <a:defRPr/>
            </a:pPr>
            <a:r>
              <a:rPr lang="en-US" altLang="en-US" sz="2800" dirty="0" smtClean="0"/>
              <a:t>Loyalty</a:t>
            </a:r>
          </a:p>
          <a:p>
            <a:pPr lvl="1" indent="-182880" eaLnBrk="1" fontAlgn="auto" hangingPunct="1">
              <a:spcAft>
                <a:spcPts val="0"/>
              </a:spcAft>
              <a:defRPr/>
            </a:pPr>
            <a:r>
              <a:rPr lang="en-US" altLang="en-US" sz="2800" dirty="0" smtClean="0"/>
              <a:t>Frugality</a:t>
            </a:r>
          </a:p>
        </p:txBody>
      </p:sp>
      <p:pic>
        <p:nvPicPr>
          <p:cNvPr id="39940" name="Picture 7" descr="old 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617" y="2138766"/>
            <a:ext cx="3318832" cy="219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761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31863" y="96838"/>
            <a:ext cx="7450137" cy="1412875"/>
          </a:xfrm>
        </p:spPr>
        <p:txBody>
          <a:bodyPr/>
          <a:lstStyle/>
          <a:p>
            <a:pPr eaLnBrk="1" fontAlgn="auto" hangingPunct="1">
              <a:spcAft>
                <a:spcPts val="0"/>
              </a:spcAft>
              <a:defRPr/>
            </a:pPr>
            <a:r>
              <a:rPr lang="en-US" altLang="en-US" dirty="0" smtClean="0"/>
              <a:t>Baby Boomers</a:t>
            </a:r>
          </a:p>
        </p:txBody>
      </p:sp>
      <p:sp>
        <p:nvSpPr>
          <p:cNvPr id="239619" name="Rectangle 3"/>
          <p:cNvSpPr>
            <a:spLocks noGrp="1" noChangeArrowheads="1"/>
          </p:cNvSpPr>
          <p:nvPr>
            <p:ph idx="1"/>
          </p:nvPr>
        </p:nvSpPr>
        <p:spPr>
          <a:xfrm>
            <a:off x="410759" y="1011938"/>
            <a:ext cx="7661275" cy="5164137"/>
          </a:xfrm>
        </p:spPr>
        <p:txBody>
          <a:bodyPr>
            <a:normAutofit/>
          </a:bodyPr>
          <a:lstStyle/>
          <a:p>
            <a:pPr eaLnBrk="1" hangingPunct="1">
              <a:lnSpc>
                <a:spcPct val="90000"/>
              </a:lnSpc>
              <a:spcAft>
                <a:spcPts val="300"/>
              </a:spcAft>
            </a:pPr>
            <a:r>
              <a:rPr lang="en-US" altLang="en-US" sz="2400" dirty="0" smtClean="0"/>
              <a:t>Born 1946 to 1964</a:t>
            </a:r>
          </a:p>
          <a:p>
            <a:pPr eaLnBrk="1" hangingPunct="1">
              <a:lnSpc>
                <a:spcPct val="90000"/>
              </a:lnSpc>
              <a:spcAft>
                <a:spcPts val="300"/>
              </a:spcAft>
            </a:pPr>
            <a:r>
              <a:rPr lang="en-US" altLang="en-US" sz="2400" dirty="0" smtClean="0"/>
              <a:t>79 million</a:t>
            </a:r>
          </a:p>
          <a:p>
            <a:pPr eaLnBrk="1" hangingPunct="1">
              <a:lnSpc>
                <a:spcPct val="90000"/>
              </a:lnSpc>
              <a:spcAft>
                <a:spcPts val="300"/>
              </a:spcAft>
            </a:pPr>
            <a:r>
              <a:rPr lang="en-US" altLang="en-US" sz="2400" dirty="0" smtClean="0"/>
              <a:t>Grew up with fewer rules and a more nurturing environment</a:t>
            </a:r>
          </a:p>
          <a:p>
            <a:pPr eaLnBrk="1" hangingPunct="1">
              <a:lnSpc>
                <a:spcPct val="90000"/>
              </a:lnSpc>
              <a:spcAft>
                <a:spcPts val="300"/>
              </a:spcAft>
            </a:pPr>
            <a:r>
              <a:rPr lang="en-US" altLang="en-US" sz="2400" dirty="0" smtClean="0"/>
              <a:t>Lived in generally prosperous times, but experienced layoffs</a:t>
            </a:r>
          </a:p>
          <a:p>
            <a:pPr eaLnBrk="1" hangingPunct="1">
              <a:lnSpc>
                <a:spcPct val="90000"/>
              </a:lnSpc>
              <a:spcAft>
                <a:spcPts val="300"/>
              </a:spcAft>
            </a:pPr>
            <a:r>
              <a:rPr lang="en-US" altLang="en-US" sz="2400" dirty="0" smtClean="0"/>
              <a:t>Women entered workforce in record numbers</a:t>
            </a:r>
          </a:p>
          <a:p>
            <a:pPr eaLnBrk="1" hangingPunct="1">
              <a:lnSpc>
                <a:spcPct val="90000"/>
              </a:lnSpc>
              <a:spcAft>
                <a:spcPts val="300"/>
              </a:spcAft>
            </a:pPr>
            <a:r>
              <a:rPr lang="en-US" altLang="en-US" sz="2400" dirty="0" smtClean="0"/>
              <a:t>“Live to Work!”</a:t>
            </a:r>
          </a:p>
          <a:p>
            <a:pPr eaLnBrk="1" hangingPunct="1">
              <a:lnSpc>
                <a:spcPct val="90000"/>
              </a:lnSpc>
              <a:spcAft>
                <a:spcPts val="300"/>
              </a:spcAft>
            </a:pPr>
            <a:r>
              <a:rPr lang="en-US" altLang="en-US" sz="2400" dirty="0" smtClean="0"/>
              <a:t>Spend “quality time” with children</a:t>
            </a:r>
          </a:p>
          <a:p>
            <a:pPr eaLnBrk="1" hangingPunct="1">
              <a:lnSpc>
                <a:spcPct val="90000"/>
              </a:lnSpc>
              <a:spcAft>
                <a:spcPts val="300"/>
              </a:spcAft>
            </a:pPr>
            <a:r>
              <a:rPr lang="en-US" altLang="en-US" sz="2400" dirty="0" smtClean="0"/>
              <a:t>Excelling in their career is important</a:t>
            </a:r>
          </a:p>
          <a:p>
            <a:pPr eaLnBrk="1" hangingPunct="1">
              <a:lnSpc>
                <a:spcPct val="90000"/>
              </a:lnSpc>
              <a:spcAft>
                <a:spcPts val="300"/>
              </a:spcAft>
            </a:pPr>
            <a:r>
              <a:rPr lang="en-US" altLang="en-US" sz="2400" dirty="0" smtClean="0"/>
              <a:t>Prefer telephone or face-to-face communication</a:t>
            </a:r>
          </a:p>
          <a:p>
            <a:pPr eaLnBrk="1" hangingPunct="1">
              <a:lnSpc>
                <a:spcPct val="90000"/>
              </a:lnSpc>
              <a:spcAft>
                <a:spcPts val="300"/>
              </a:spcAft>
            </a:pPr>
            <a:r>
              <a:rPr lang="en-US" altLang="en-US" sz="2400" dirty="0" smtClean="0"/>
              <a:t>Desire challenge and opportunity</a:t>
            </a:r>
          </a:p>
          <a:p>
            <a:pPr lvl="1" eaLnBrk="1" hangingPunct="1">
              <a:lnSpc>
                <a:spcPct val="90000"/>
              </a:lnSpc>
              <a:buFont typeface="Wingdings" pitchFamily="2" charset="2"/>
              <a:buNone/>
            </a:pPr>
            <a:endParaRPr lang="en-US" altLang="en-US" dirty="0" smtClean="0"/>
          </a:p>
        </p:txBody>
      </p:sp>
      <p:pic>
        <p:nvPicPr>
          <p:cNvPr id="40964" name="Picture 4" descr="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273" y="130876"/>
            <a:ext cx="2426290" cy="161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937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96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96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96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96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961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961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96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96838"/>
            <a:ext cx="7391400" cy="1412875"/>
          </a:xfrm>
        </p:spPr>
        <p:txBody>
          <a:bodyPr/>
          <a:lstStyle/>
          <a:p>
            <a:pPr eaLnBrk="1" fontAlgn="auto" hangingPunct="1">
              <a:spcAft>
                <a:spcPts val="0"/>
              </a:spcAft>
              <a:defRPr/>
            </a:pPr>
            <a:r>
              <a:rPr lang="en-US" altLang="en-US" smtClean="0"/>
              <a:t>Common Values</a:t>
            </a:r>
          </a:p>
        </p:txBody>
      </p:sp>
      <p:sp>
        <p:nvSpPr>
          <p:cNvPr id="260100" name="Rectangle 4"/>
          <p:cNvSpPr>
            <a:spLocks noGrp="1" noChangeArrowheads="1"/>
          </p:cNvSpPr>
          <p:nvPr>
            <p:ph sz="half" idx="1"/>
          </p:nvPr>
        </p:nvSpPr>
        <p:spPr>
          <a:xfrm>
            <a:off x="431315" y="1445217"/>
            <a:ext cx="5105400" cy="4114800"/>
          </a:xfrm>
        </p:spPr>
        <p:txBody>
          <a:bodyPr rtlCol="0">
            <a:normAutofit lnSpcReduction="10000"/>
          </a:bodyPr>
          <a:lstStyle/>
          <a:p>
            <a:pPr marL="182880" indent="-182880" eaLnBrk="1" fontAlgn="auto" hangingPunct="1">
              <a:spcAft>
                <a:spcPts val="0"/>
              </a:spcAft>
              <a:defRPr/>
            </a:pPr>
            <a:r>
              <a:rPr lang="en-US" altLang="en-US" sz="3200" dirty="0" smtClean="0"/>
              <a:t>Baby Boomers</a:t>
            </a:r>
          </a:p>
          <a:p>
            <a:pPr lvl="1" indent="-182880" eaLnBrk="1" fontAlgn="auto" hangingPunct="1">
              <a:spcAft>
                <a:spcPts val="0"/>
              </a:spcAft>
              <a:defRPr/>
            </a:pPr>
            <a:r>
              <a:rPr lang="en-US" altLang="en-US" sz="2800" dirty="0" smtClean="0"/>
              <a:t>Optimism</a:t>
            </a:r>
          </a:p>
          <a:p>
            <a:pPr lvl="1" indent="-182880" eaLnBrk="1" fontAlgn="auto" hangingPunct="1">
              <a:spcAft>
                <a:spcPts val="0"/>
              </a:spcAft>
              <a:defRPr/>
            </a:pPr>
            <a:r>
              <a:rPr lang="en-US" altLang="en-US" sz="2800" dirty="0" smtClean="0"/>
              <a:t>Team orientation</a:t>
            </a:r>
          </a:p>
          <a:p>
            <a:pPr lvl="1" indent="-182880" eaLnBrk="1" fontAlgn="auto" hangingPunct="1">
              <a:spcAft>
                <a:spcPts val="0"/>
              </a:spcAft>
              <a:defRPr/>
            </a:pPr>
            <a:r>
              <a:rPr lang="en-US" altLang="en-US" sz="2800" dirty="0" smtClean="0"/>
              <a:t>Personal gratification</a:t>
            </a:r>
          </a:p>
          <a:p>
            <a:pPr lvl="1" indent="-182880" eaLnBrk="1" fontAlgn="auto" hangingPunct="1">
              <a:spcAft>
                <a:spcPts val="0"/>
              </a:spcAft>
              <a:defRPr/>
            </a:pPr>
            <a:r>
              <a:rPr lang="en-US" altLang="en-US" sz="2800" dirty="0" smtClean="0"/>
              <a:t>Involvement</a:t>
            </a:r>
          </a:p>
          <a:p>
            <a:pPr lvl="1" indent="-182880" eaLnBrk="1" fontAlgn="auto" hangingPunct="1">
              <a:spcAft>
                <a:spcPts val="0"/>
              </a:spcAft>
              <a:defRPr/>
            </a:pPr>
            <a:r>
              <a:rPr lang="en-US" altLang="en-US" sz="2800" dirty="0" smtClean="0"/>
              <a:t>Personal growth</a:t>
            </a:r>
          </a:p>
          <a:p>
            <a:pPr lvl="1" indent="-182880" eaLnBrk="1" fontAlgn="auto" hangingPunct="1">
              <a:spcAft>
                <a:spcPts val="0"/>
              </a:spcAft>
              <a:defRPr/>
            </a:pPr>
            <a:r>
              <a:rPr lang="en-US" altLang="en-US" sz="2800" dirty="0" smtClean="0"/>
              <a:t>Workaholics</a:t>
            </a:r>
          </a:p>
          <a:p>
            <a:pPr lvl="1" indent="-182880" eaLnBrk="1" fontAlgn="auto" hangingPunct="1">
              <a:spcAft>
                <a:spcPts val="0"/>
              </a:spcAft>
              <a:defRPr/>
            </a:pPr>
            <a:r>
              <a:rPr lang="en-US" altLang="en-US" sz="2800" dirty="0" smtClean="0"/>
              <a:t>Competitors</a:t>
            </a:r>
          </a:p>
        </p:txBody>
      </p:sp>
      <p:pic>
        <p:nvPicPr>
          <p:cNvPr id="41988" name="Picture 6" descr="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828" y="2082917"/>
            <a:ext cx="3421250" cy="227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620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1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01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010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010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010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010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010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1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31863" y="96838"/>
            <a:ext cx="7450137" cy="1412875"/>
          </a:xfrm>
        </p:spPr>
        <p:txBody>
          <a:bodyPr/>
          <a:lstStyle/>
          <a:p>
            <a:pPr eaLnBrk="1" fontAlgn="auto" hangingPunct="1">
              <a:spcAft>
                <a:spcPts val="0"/>
              </a:spcAft>
              <a:defRPr/>
            </a:pPr>
            <a:r>
              <a:rPr lang="en-US" altLang="en-US" smtClean="0"/>
              <a:t>Generation X</a:t>
            </a:r>
          </a:p>
        </p:txBody>
      </p:sp>
      <p:sp>
        <p:nvSpPr>
          <p:cNvPr id="7171" name="Rectangle 3"/>
          <p:cNvSpPr>
            <a:spLocks noGrp="1" noChangeArrowheads="1"/>
          </p:cNvSpPr>
          <p:nvPr>
            <p:ph idx="1"/>
          </p:nvPr>
        </p:nvSpPr>
        <p:spPr>
          <a:xfrm>
            <a:off x="525032" y="1326397"/>
            <a:ext cx="7661275" cy="4724400"/>
          </a:xfrm>
        </p:spPr>
        <p:txBody>
          <a:bodyPr>
            <a:normAutofit fontScale="85000" lnSpcReduction="20000"/>
          </a:bodyPr>
          <a:lstStyle/>
          <a:p>
            <a:pPr eaLnBrk="1" hangingPunct="1">
              <a:lnSpc>
                <a:spcPct val="90000"/>
              </a:lnSpc>
              <a:spcAft>
                <a:spcPts val="300"/>
              </a:spcAft>
            </a:pPr>
            <a:r>
              <a:rPr lang="en-US" altLang="en-US" dirty="0" smtClean="0"/>
              <a:t>Born 1965 to 1981</a:t>
            </a:r>
          </a:p>
          <a:p>
            <a:pPr eaLnBrk="1" hangingPunct="1">
              <a:lnSpc>
                <a:spcPct val="90000"/>
              </a:lnSpc>
              <a:spcAft>
                <a:spcPts val="300"/>
              </a:spcAft>
            </a:pPr>
            <a:r>
              <a:rPr lang="en-US" altLang="en-US" dirty="0" smtClean="0"/>
              <a:t>49 million</a:t>
            </a:r>
          </a:p>
          <a:p>
            <a:pPr eaLnBrk="1" hangingPunct="1">
              <a:lnSpc>
                <a:spcPct val="90000"/>
              </a:lnSpc>
              <a:spcAft>
                <a:spcPts val="300"/>
              </a:spcAft>
            </a:pPr>
            <a:r>
              <a:rPr lang="en-US" altLang="en-US" dirty="0" smtClean="0"/>
              <a:t>Grew up as latchkey or day care children</a:t>
            </a:r>
          </a:p>
          <a:p>
            <a:pPr eaLnBrk="1" hangingPunct="1">
              <a:lnSpc>
                <a:spcPct val="90000"/>
              </a:lnSpc>
              <a:spcAft>
                <a:spcPts val="300"/>
              </a:spcAft>
            </a:pPr>
            <a:r>
              <a:rPr lang="en-US" altLang="en-US" dirty="0" smtClean="0"/>
              <a:t>Turbulent economic times – downturn in 80s, upswing in 90s</a:t>
            </a:r>
          </a:p>
          <a:p>
            <a:pPr eaLnBrk="1" hangingPunct="1">
              <a:lnSpc>
                <a:spcPct val="90000"/>
              </a:lnSpc>
              <a:spcAft>
                <a:spcPts val="300"/>
              </a:spcAft>
            </a:pPr>
            <a:r>
              <a:rPr lang="en-US" altLang="en-US" dirty="0" smtClean="0"/>
              <a:t>“Work to Live!”</a:t>
            </a:r>
          </a:p>
          <a:p>
            <a:pPr eaLnBrk="1" hangingPunct="1">
              <a:lnSpc>
                <a:spcPct val="90000"/>
              </a:lnSpc>
              <a:spcAft>
                <a:spcPts val="300"/>
              </a:spcAft>
            </a:pPr>
            <a:r>
              <a:rPr lang="en-US" altLang="en-US" dirty="0" smtClean="0"/>
              <a:t>Friends with their child, want to spend quantity time</a:t>
            </a:r>
          </a:p>
          <a:p>
            <a:pPr eaLnBrk="1" hangingPunct="1">
              <a:lnSpc>
                <a:spcPct val="90000"/>
              </a:lnSpc>
              <a:spcAft>
                <a:spcPts val="300"/>
              </a:spcAft>
            </a:pPr>
            <a:r>
              <a:rPr lang="en-US" altLang="en-US" dirty="0" smtClean="0"/>
              <a:t>Expect their career to keep moving forward or they will leave</a:t>
            </a:r>
          </a:p>
          <a:p>
            <a:pPr eaLnBrk="1" hangingPunct="1">
              <a:lnSpc>
                <a:spcPct val="90000"/>
              </a:lnSpc>
              <a:spcAft>
                <a:spcPts val="300"/>
              </a:spcAft>
            </a:pPr>
            <a:r>
              <a:rPr lang="en-US" altLang="en-US" dirty="0" smtClean="0"/>
              <a:t>Prefer electronic communications</a:t>
            </a:r>
          </a:p>
          <a:p>
            <a:pPr eaLnBrk="1" hangingPunct="1">
              <a:lnSpc>
                <a:spcPct val="90000"/>
              </a:lnSpc>
              <a:spcAft>
                <a:spcPts val="300"/>
              </a:spcAft>
            </a:pPr>
            <a:r>
              <a:rPr lang="en-US" altLang="en-US" dirty="0" smtClean="0"/>
              <a:t>Change from job security to career security</a:t>
            </a:r>
          </a:p>
          <a:p>
            <a:pPr lvl="1" eaLnBrk="1" hangingPunct="1">
              <a:lnSpc>
                <a:spcPct val="90000"/>
              </a:lnSpc>
              <a:buFont typeface="Wingdings" pitchFamily="2" charset="2"/>
              <a:buNone/>
            </a:pPr>
            <a:endParaRPr lang="en-US" altLang="en-US" dirty="0" smtClean="0"/>
          </a:p>
        </p:txBody>
      </p:sp>
      <p:pic>
        <p:nvPicPr>
          <p:cNvPr id="43012" name="Picture 4" descr="26245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495" y="180814"/>
            <a:ext cx="2386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421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p:txBody>
          <a:bodyPr/>
          <a:lstStyle/>
          <a:p>
            <a:pPr eaLnBrk="1" fontAlgn="auto" hangingPunct="1">
              <a:spcAft>
                <a:spcPts val="0"/>
              </a:spcAft>
              <a:defRPr/>
            </a:pPr>
            <a:r>
              <a:rPr lang="en-US" altLang="en-US" smtClean="0"/>
              <a:t>Common Values</a:t>
            </a:r>
          </a:p>
        </p:txBody>
      </p:sp>
      <p:sp>
        <p:nvSpPr>
          <p:cNvPr id="16389" name="Rectangle 5"/>
          <p:cNvSpPr>
            <a:spLocks noGrp="1" noChangeArrowheads="1"/>
          </p:cNvSpPr>
          <p:nvPr>
            <p:ph sz="half" idx="1"/>
          </p:nvPr>
        </p:nvSpPr>
        <p:spPr>
          <a:xfrm>
            <a:off x="342254" y="1180966"/>
            <a:ext cx="4841875" cy="4583112"/>
          </a:xfrm>
        </p:spPr>
        <p:txBody>
          <a:bodyPr rtlCol="0">
            <a:normAutofit lnSpcReduction="10000"/>
          </a:bodyPr>
          <a:lstStyle/>
          <a:p>
            <a:pPr marL="182880" indent="-182880" eaLnBrk="1" fontAlgn="auto" hangingPunct="1">
              <a:spcAft>
                <a:spcPts val="0"/>
              </a:spcAft>
              <a:defRPr/>
            </a:pPr>
            <a:r>
              <a:rPr lang="en-US" altLang="en-US" sz="3200" dirty="0" smtClean="0"/>
              <a:t>Generation X</a:t>
            </a:r>
          </a:p>
          <a:p>
            <a:pPr lvl="1" indent="-182880" eaLnBrk="1" fontAlgn="auto" hangingPunct="1">
              <a:spcAft>
                <a:spcPts val="0"/>
              </a:spcAft>
              <a:defRPr/>
            </a:pPr>
            <a:r>
              <a:rPr lang="en-US" altLang="en-US" sz="2800" dirty="0" smtClean="0"/>
              <a:t>Diversity</a:t>
            </a:r>
          </a:p>
          <a:p>
            <a:pPr lvl="1" indent="-182880" eaLnBrk="1" fontAlgn="auto" hangingPunct="1">
              <a:spcAft>
                <a:spcPts val="0"/>
              </a:spcAft>
              <a:defRPr/>
            </a:pPr>
            <a:r>
              <a:rPr lang="en-US" altLang="en-US" sz="2800" dirty="0" smtClean="0"/>
              <a:t>Techno-literacy</a:t>
            </a:r>
          </a:p>
          <a:p>
            <a:pPr lvl="1" indent="-182880" eaLnBrk="1" fontAlgn="auto" hangingPunct="1">
              <a:spcAft>
                <a:spcPts val="0"/>
              </a:spcAft>
              <a:defRPr/>
            </a:pPr>
            <a:r>
              <a:rPr lang="en-US" altLang="en-US" sz="2800" dirty="0" smtClean="0"/>
              <a:t>Fun and informality</a:t>
            </a:r>
          </a:p>
          <a:p>
            <a:pPr lvl="1" indent="-182880" eaLnBrk="1" fontAlgn="auto" hangingPunct="1">
              <a:spcAft>
                <a:spcPts val="0"/>
              </a:spcAft>
              <a:defRPr/>
            </a:pPr>
            <a:r>
              <a:rPr lang="en-US" altLang="en-US" sz="2800" dirty="0" smtClean="0"/>
              <a:t>Self-reliance</a:t>
            </a:r>
          </a:p>
          <a:p>
            <a:pPr lvl="1" indent="-182880" eaLnBrk="1" fontAlgn="auto" hangingPunct="1">
              <a:spcAft>
                <a:spcPts val="0"/>
              </a:spcAft>
              <a:defRPr/>
            </a:pPr>
            <a:r>
              <a:rPr lang="en-US" altLang="en-US" sz="2800" dirty="0" smtClean="0"/>
              <a:t>Pragmatism – realists</a:t>
            </a:r>
          </a:p>
          <a:p>
            <a:pPr lvl="1" indent="-182880" eaLnBrk="1" fontAlgn="auto" hangingPunct="1">
              <a:spcAft>
                <a:spcPts val="0"/>
              </a:spcAft>
              <a:defRPr/>
            </a:pPr>
            <a:r>
              <a:rPr lang="en-US" altLang="en-US" sz="2800" dirty="0" smtClean="0"/>
              <a:t>Results oriented</a:t>
            </a:r>
          </a:p>
          <a:p>
            <a:pPr lvl="1" indent="-182880" eaLnBrk="1" fontAlgn="auto" hangingPunct="1">
              <a:spcAft>
                <a:spcPts val="0"/>
              </a:spcAft>
              <a:defRPr/>
            </a:pPr>
            <a:r>
              <a:rPr lang="en-US" altLang="en-US" sz="2800" dirty="0" smtClean="0"/>
              <a:t>Individualism</a:t>
            </a:r>
          </a:p>
          <a:p>
            <a:pPr lvl="1" indent="-182880" eaLnBrk="1" fontAlgn="auto" hangingPunct="1">
              <a:spcAft>
                <a:spcPts val="0"/>
              </a:spcAft>
              <a:defRPr/>
            </a:pPr>
            <a:r>
              <a:rPr lang="en-US" altLang="en-US" sz="2800" dirty="0" smtClean="0"/>
              <a:t>Challenge the system</a:t>
            </a:r>
          </a:p>
        </p:txBody>
      </p:sp>
      <p:pic>
        <p:nvPicPr>
          <p:cNvPr id="44036" name="Picture 7" descr="4988-31-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467" y="2038028"/>
            <a:ext cx="3015353" cy="217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177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31863" y="96838"/>
            <a:ext cx="7450137" cy="1412875"/>
          </a:xfrm>
        </p:spPr>
        <p:txBody>
          <a:bodyPr/>
          <a:lstStyle/>
          <a:p>
            <a:pPr eaLnBrk="1" fontAlgn="auto" hangingPunct="1">
              <a:spcAft>
                <a:spcPts val="0"/>
              </a:spcAft>
              <a:defRPr/>
            </a:pPr>
            <a:r>
              <a:rPr lang="en-US" altLang="en-US" smtClean="0"/>
              <a:t>Millennials</a:t>
            </a:r>
          </a:p>
        </p:txBody>
      </p:sp>
      <p:sp>
        <p:nvSpPr>
          <p:cNvPr id="240643" name="Rectangle 3"/>
          <p:cNvSpPr>
            <a:spLocks noGrp="1" noChangeArrowheads="1"/>
          </p:cNvSpPr>
          <p:nvPr>
            <p:ph idx="1"/>
          </p:nvPr>
        </p:nvSpPr>
        <p:spPr>
          <a:xfrm>
            <a:off x="382292" y="1362559"/>
            <a:ext cx="7661275" cy="4419600"/>
          </a:xfrm>
        </p:spPr>
        <p:txBody>
          <a:bodyPr>
            <a:normAutofit fontScale="92500" lnSpcReduction="20000"/>
          </a:bodyPr>
          <a:lstStyle/>
          <a:p>
            <a:pPr eaLnBrk="1" hangingPunct="1">
              <a:lnSpc>
                <a:spcPct val="90000"/>
              </a:lnSpc>
              <a:spcAft>
                <a:spcPts val="300"/>
              </a:spcAft>
            </a:pPr>
            <a:r>
              <a:rPr lang="en-US" altLang="en-US" dirty="0" smtClean="0"/>
              <a:t>Born 1982 to 2000</a:t>
            </a:r>
          </a:p>
          <a:p>
            <a:pPr eaLnBrk="1" hangingPunct="1">
              <a:lnSpc>
                <a:spcPct val="90000"/>
              </a:lnSpc>
              <a:spcAft>
                <a:spcPts val="300"/>
              </a:spcAft>
            </a:pPr>
            <a:r>
              <a:rPr lang="en-US" altLang="en-US" dirty="0" smtClean="0"/>
              <a:t>75 million</a:t>
            </a:r>
          </a:p>
          <a:p>
            <a:pPr eaLnBrk="1" hangingPunct="1">
              <a:lnSpc>
                <a:spcPct val="90000"/>
              </a:lnSpc>
              <a:spcAft>
                <a:spcPts val="300"/>
              </a:spcAft>
            </a:pPr>
            <a:r>
              <a:rPr lang="en-US" altLang="en-US" dirty="0" smtClean="0"/>
              <a:t>Attended day care, very involved “helicopter” parents</a:t>
            </a:r>
          </a:p>
          <a:p>
            <a:pPr eaLnBrk="1" hangingPunct="1">
              <a:lnSpc>
                <a:spcPct val="90000"/>
              </a:lnSpc>
              <a:spcAft>
                <a:spcPts val="300"/>
              </a:spcAft>
            </a:pPr>
            <a:r>
              <a:rPr lang="en-US" altLang="en-US" dirty="0" smtClean="0"/>
              <a:t>Prosperity has increased over their lifetime</a:t>
            </a:r>
          </a:p>
          <a:p>
            <a:pPr eaLnBrk="1" hangingPunct="1">
              <a:lnSpc>
                <a:spcPct val="90000"/>
              </a:lnSpc>
              <a:spcAft>
                <a:spcPts val="300"/>
              </a:spcAft>
            </a:pPr>
            <a:r>
              <a:rPr lang="en-US" altLang="en-US" dirty="0" smtClean="0"/>
              <a:t>“Live, then Work!”</a:t>
            </a:r>
          </a:p>
          <a:p>
            <a:pPr eaLnBrk="1" hangingPunct="1">
              <a:lnSpc>
                <a:spcPct val="90000"/>
              </a:lnSpc>
              <a:spcAft>
                <a:spcPts val="300"/>
              </a:spcAft>
            </a:pPr>
            <a:r>
              <a:rPr lang="en-US" altLang="en-US" dirty="0" smtClean="0"/>
              <a:t>Achievement oriented</a:t>
            </a:r>
          </a:p>
          <a:p>
            <a:pPr eaLnBrk="1" hangingPunct="1">
              <a:lnSpc>
                <a:spcPct val="90000"/>
              </a:lnSpc>
              <a:spcAft>
                <a:spcPts val="300"/>
              </a:spcAft>
            </a:pPr>
            <a:r>
              <a:rPr lang="en-US" altLang="en-US" dirty="0" smtClean="0"/>
              <a:t>Prefer instant or text messaging</a:t>
            </a:r>
          </a:p>
          <a:p>
            <a:pPr eaLnBrk="1" hangingPunct="1">
              <a:lnSpc>
                <a:spcPct val="90000"/>
              </a:lnSpc>
              <a:spcAft>
                <a:spcPts val="300"/>
              </a:spcAft>
            </a:pPr>
            <a:r>
              <a:rPr lang="en-US" altLang="en-US" dirty="0" smtClean="0"/>
              <a:t>Want to build parallel careers – experts in multitasking</a:t>
            </a:r>
          </a:p>
        </p:txBody>
      </p:sp>
      <p:pic>
        <p:nvPicPr>
          <p:cNvPr id="45060" name="Picture 4" descr="ventur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492" y="304800"/>
            <a:ext cx="24193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183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06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06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06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06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06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06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ctrTitle"/>
          </p:nvPr>
        </p:nvSpPr>
        <p:spPr>
          <a:xfrm>
            <a:off x="0" y="1419225"/>
            <a:ext cx="9144000" cy="1406525"/>
          </a:xfrm>
          <a:solidFill>
            <a:srgbClr val="99CCFF"/>
          </a:solidFill>
        </p:spPr>
        <p:txBody>
          <a:bodyPr/>
          <a:lstStyle/>
          <a:p>
            <a:pPr algn="ctr" eaLnBrk="1" fontAlgn="auto" hangingPunct="1">
              <a:spcAft>
                <a:spcPts val="0"/>
              </a:spcAft>
              <a:defRPr/>
            </a:pPr>
            <a:r>
              <a:rPr lang="en-US" altLang="en-US" sz="3600" b="1" dirty="0" smtClean="0"/>
              <a:t>GENERATIONS IN THE WORKPLACE</a:t>
            </a:r>
          </a:p>
        </p:txBody>
      </p:sp>
      <p:pic>
        <p:nvPicPr>
          <p:cNvPr id="241671" name="Picture 7" descr="708-01-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2797175"/>
            <a:ext cx="2266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26245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97175"/>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304618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4648200"/>
            <a:ext cx="21351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2" descr="4988-31-2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8288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5" descr="d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5113" y="4873625"/>
            <a:ext cx="26003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7" descr="par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0"/>
            <a:ext cx="21336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2" descr="https://encrypted-tbn1.gstatic.com/images?q=tbn:ANd9GcQRpovUCAauQcaysM6dH2-I8bgjYBgngARVbPOcbO8yxXxK0l6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0513" y="2830513"/>
            <a:ext cx="2814637"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2" descr="Image result for Photos of Different generations of work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5" y="4876800"/>
            <a:ext cx="18446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8" descr="http://www.designmktg.com/userfiles/images/generation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9525"/>
            <a:ext cx="32004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4" descr="http://www.irishexaminer.com/remote/media.central.ie/media/images/f/FemaleFactoryWorkers_large.jpg?width=648&amp;s=ie-3713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0463" y="0"/>
            <a:ext cx="2039937"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8" descr="Image result for Photos of Different generations of work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7913" y="4873625"/>
            <a:ext cx="3471862"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6" descr="http://www.hrmorning.com/wp-content/uploads/13206009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6075" y="2881313"/>
            <a:ext cx="248285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846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1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fontAlgn="auto" hangingPunct="1">
              <a:spcAft>
                <a:spcPts val="0"/>
              </a:spcAft>
              <a:defRPr/>
            </a:pPr>
            <a:r>
              <a:rPr lang="en-US" altLang="en-US" smtClean="0"/>
              <a:t>Common Values</a:t>
            </a:r>
          </a:p>
        </p:txBody>
      </p:sp>
      <p:sp>
        <p:nvSpPr>
          <p:cNvPr id="262148" name="Rectangle 4"/>
          <p:cNvSpPr>
            <a:spLocks noGrp="1" noChangeArrowheads="1"/>
          </p:cNvSpPr>
          <p:nvPr>
            <p:ph sz="half" idx="1"/>
          </p:nvPr>
        </p:nvSpPr>
        <p:spPr>
          <a:xfrm>
            <a:off x="342254" y="1295400"/>
            <a:ext cx="4724400" cy="4572000"/>
          </a:xfrm>
        </p:spPr>
        <p:txBody>
          <a:bodyPr rtlCol="0">
            <a:normAutofit lnSpcReduction="10000"/>
          </a:bodyPr>
          <a:lstStyle/>
          <a:p>
            <a:pPr marL="182880" indent="-182880" eaLnBrk="1" fontAlgn="auto" hangingPunct="1">
              <a:spcAft>
                <a:spcPts val="0"/>
              </a:spcAft>
              <a:defRPr/>
            </a:pPr>
            <a:r>
              <a:rPr lang="en-US" altLang="en-US" sz="3200" dirty="0" smtClean="0"/>
              <a:t>Millennials</a:t>
            </a:r>
          </a:p>
          <a:p>
            <a:pPr lvl="1" indent="-182880" eaLnBrk="1" fontAlgn="auto" hangingPunct="1">
              <a:spcAft>
                <a:spcPts val="0"/>
              </a:spcAft>
              <a:defRPr/>
            </a:pPr>
            <a:r>
              <a:rPr lang="en-US" altLang="en-US" sz="2800" dirty="0" smtClean="0"/>
              <a:t>Optimistic</a:t>
            </a:r>
          </a:p>
          <a:p>
            <a:pPr lvl="1" indent="-182880" eaLnBrk="1" fontAlgn="auto" hangingPunct="1">
              <a:spcAft>
                <a:spcPts val="0"/>
              </a:spcAft>
              <a:defRPr/>
            </a:pPr>
            <a:r>
              <a:rPr lang="en-US" altLang="en-US" sz="2800" dirty="0" smtClean="0"/>
              <a:t>Civic duty</a:t>
            </a:r>
          </a:p>
          <a:p>
            <a:pPr lvl="1" indent="-182880" eaLnBrk="1" fontAlgn="auto" hangingPunct="1">
              <a:spcAft>
                <a:spcPts val="0"/>
              </a:spcAft>
              <a:defRPr/>
            </a:pPr>
            <a:r>
              <a:rPr lang="en-US" altLang="en-US" sz="2800" dirty="0" smtClean="0"/>
              <a:t>Confident</a:t>
            </a:r>
          </a:p>
          <a:p>
            <a:pPr lvl="1" indent="-182880" eaLnBrk="1" fontAlgn="auto" hangingPunct="1">
              <a:spcAft>
                <a:spcPts val="0"/>
              </a:spcAft>
              <a:defRPr/>
            </a:pPr>
            <a:r>
              <a:rPr lang="en-US" altLang="en-US" sz="2800" dirty="0" smtClean="0"/>
              <a:t>Achievement oriented</a:t>
            </a:r>
          </a:p>
          <a:p>
            <a:pPr lvl="1" indent="-182880" eaLnBrk="1" fontAlgn="auto" hangingPunct="1">
              <a:spcAft>
                <a:spcPts val="0"/>
              </a:spcAft>
              <a:defRPr/>
            </a:pPr>
            <a:r>
              <a:rPr lang="en-US" altLang="en-US" sz="2800" dirty="0" smtClean="0"/>
              <a:t>Respect for diversity</a:t>
            </a:r>
          </a:p>
          <a:p>
            <a:pPr lvl="1" indent="-182880" eaLnBrk="1" fontAlgn="auto" hangingPunct="1">
              <a:spcAft>
                <a:spcPts val="0"/>
              </a:spcAft>
              <a:defRPr/>
            </a:pPr>
            <a:r>
              <a:rPr lang="en-US" altLang="en-US" sz="2800" dirty="0" smtClean="0"/>
              <a:t>Informal</a:t>
            </a:r>
          </a:p>
          <a:p>
            <a:pPr lvl="1" indent="-182880" eaLnBrk="1" fontAlgn="auto" hangingPunct="1">
              <a:spcAft>
                <a:spcPts val="0"/>
              </a:spcAft>
              <a:defRPr/>
            </a:pPr>
            <a:r>
              <a:rPr lang="en-US" altLang="en-US" sz="2800" dirty="0" smtClean="0"/>
              <a:t>Tenacious</a:t>
            </a:r>
          </a:p>
          <a:p>
            <a:pPr lvl="1" indent="-182880" eaLnBrk="1" fontAlgn="auto" hangingPunct="1">
              <a:spcAft>
                <a:spcPts val="0"/>
              </a:spcAft>
              <a:defRPr/>
            </a:pPr>
            <a:r>
              <a:rPr lang="en-US" altLang="en-US" sz="2800" dirty="0" smtClean="0"/>
              <a:t>Social consciousness</a:t>
            </a:r>
          </a:p>
        </p:txBody>
      </p:sp>
      <p:pic>
        <p:nvPicPr>
          <p:cNvPr id="46084" name="Picture 5" descr="girl 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878" y="1957541"/>
            <a:ext cx="3303722" cy="253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793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2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2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214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214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214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214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214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21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fontAlgn="auto" hangingPunct="1">
              <a:spcAft>
                <a:spcPts val="0"/>
              </a:spcAft>
              <a:defRPr/>
            </a:pPr>
            <a:r>
              <a:rPr lang="en-US" altLang="en-US" smtClean="0"/>
              <a:t>On-the-Job Strengths</a:t>
            </a:r>
          </a:p>
        </p:txBody>
      </p:sp>
      <p:graphicFrame>
        <p:nvGraphicFramePr>
          <p:cNvPr id="8290" name="Group 98"/>
          <p:cNvGraphicFramePr>
            <a:graphicFrameLocks noGrp="1"/>
          </p:cNvGraphicFramePr>
          <p:nvPr>
            <p:ph idx="1"/>
            <p:extLst>
              <p:ext uri="{D42A27DB-BD31-4B8C-83A1-F6EECF244321}">
                <p14:modId xmlns:p14="http://schemas.microsoft.com/office/powerpoint/2010/main" val="1717272332"/>
              </p:ext>
            </p:extLst>
          </p:nvPr>
        </p:nvGraphicFramePr>
        <p:xfrm>
          <a:off x="457200" y="1361268"/>
          <a:ext cx="8534400" cy="4002089"/>
        </p:xfrm>
        <a:graphic>
          <a:graphicData uri="http://schemas.openxmlformats.org/drawingml/2006/table">
            <a:tbl>
              <a:tblPr/>
              <a:tblGrid>
                <a:gridCol w="1706563"/>
                <a:gridCol w="1706562"/>
                <a:gridCol w="1708150"/>
                <a:gridCol w="1706563"/>
                <a:gridCol w="1706562"/>
              </a:tblGrid>
              <a:tr h="51820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Trads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Boomers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Xers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Millennial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7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Job Strength</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Stable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Service Oriented/Team Players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Adaptable and Techno-Literate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Multitaskers and Techno-Savvy</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Outlook</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Practical</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Optimistic</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Skeptical</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Hopeful</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7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View of Authority</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Respectful</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Love/Hate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Unimpressed and Unintimidated</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Polite</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3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Leadership</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By Hierarchy</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By Consensus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By Competence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By Pulling Together</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3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Relationships</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Personal Sacrifice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Personal Gratification</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Reluctant to Commit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Inclusive</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4299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fontAlgn="auto" hangingPunct="1">
              <a:spcAft>
                <a:spcPts val="0"/>
              </a:spcAft>
              <a:defRPr/>
            </a:pPr>
            <a:r>
              <a:rPr lang="en-US" altLang="en-US" smtClean="0"/>
              <a:t>On-the-Job Strengths</a:t>
            </a:r>
          </a:p>
        </p:txBody>
      </p:sp>
      <p:graphicFrame>
        <p:nvGraphicFramePr>
          <p:cNvPr id="10340" name="Group 100"/>
          <p:cNvGraphicFramePr>
            <a:graphicFrameLocks noGrp="1"/>
          </p:cNvGraphicFramePr>
          <p:nvPr>
            <p:ph idx="1"/>
            <p:extLst>
              <p:ext uri="{D42A27DB-BD31-4B8C-83A1-F6EECF244321}">
                <p14:modId xmlns:p14="http://schemas.microsoft.com/office/powerpoint/2010/main" val="114858400"/>
              </p:ext>
            </p:extLst>
          </p:nvPr>
        </p:nvGraphicFramePr>
        <p:xfrm>
          <a:off x="457200" y="1221783"/>
          <a:ext cx="8534400" cy="4724400"/>
        </p:xfrm>
        <a:graphic>
          <a:graphicData uri="http://schemas.openxmlformats.org/drawingml/2006/table">
            <a:tbl>
              <a:tblPr/>
              <a:tblGrid>
                <a:gridCol w="1706563"/>
                <a:gridCol w="1706562"/>
                <a:gridCol w="1708150"/>
                <a:gridCol w="1706563"/>
                <a:gridCol w="1706562"/>
              </a:tblGrid>
              <a:tr h="374650">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Trads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Boomers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Xers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Millennial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Time on the job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Punched the clock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Visibility is key “Face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As long as I get the job done, who cares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It’s quitting time – I have a real life to live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Diversity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Ethnically segregated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Integration began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Integrated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No majority race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Feedback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No news is good news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Once a year with documentation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Interrupts and asks how they are doing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Wants feedback at the push of a button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Work/Life Balance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Needs help shifting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Balances everyone else and themselves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Wants balance now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Need flexibility to balance activities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08706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normAutofit fontScale="90000"/>
          </a:bodyPr>
          <a:lstStyle/>
          <a:p>
            <a:pPr eaLnBrk="1" fontAlgn="auto" hangingPunct="1">
              <a:spcAft>
                <a:spcPts val="0"/>
              </a:spcAft>
              <a:defRPr/>
            </a:pPr>
            <a:r>
              <a:rPr lang="en-US" altLang="en-US" smtClean="0"/>
              <a:t>Generational Challenges </a:t>
            </a:r>
            <a:br>
              <a:rPr lang="en-US" altLang="en-US" smtClean="0"/>
            </a:br>
            <a:r>
              <a:rPr lang="en-US" altLang="en-US" smtClean="0"/>
              <a:t>We Face in the Workplace</a:t>
            </a:r>
          </a:p>
        </p:txBody>
      </p:sp>
      <p:sp>
        <p:nvSpPr>
          <p:cNvPr id="20483" name="Content Placeholder 2"/>
          <p:cNvSpPr>
            <a:spLocks noGrp="1"/>
          </p:cNvSpPr>
          <p:nvPr>
            <p:ph idx="1"/>
          </p:nvPr>
        </p:nvSpPr>
        <p:spPr>
          <a:xfrm>
            <a:off x="762000" y="1433136"/>
            <a:ext cx="7661275" cy="4419600"/>
          </a:xfrm>
        </p:spPr>
        <p:txBody>
          <a:bodyPr/>
          <a:lstStyle/>
          <a:p>
            <a:pPr eaLnBrk="1" hangingPunct="1"/>
            <a:r>
              <a:rPr lang="en-US" altLang="en-US" dirty="0" smtClean="0"/>
              <a:t>Poor communication</a:t>
            </a:r>
          </a:p>
          <a:p>
            <a:pPr eaLnBrk="1" hangingPunct="1"/>
            <a:r>
              <a:rPr lang="en-US" altLang="en-US" dirty="0" smtClean="0"/>
              <a:t>Decreased productivity, quality, &amp; innovation</a:t>
            </a:r>
          </a:p>
          <a:p>
            <a:pPr eaLnBrk="1" hangingPunct="1"/>
            <a:r>
              <a:rPr lang="en-US" altLang="en-US" dirty="0" smtClean="0"/>
              <a:t>Misunderstood attitudes, relationships &amp; working environments</a:t>
            </a:r>
          </a:p>
          <a:p>
            <a:pPr eaLnBrk="1" hangingPunct="1"/>
            <a:r>
              <a:rPr lang="en-US" altLang="en-US" dirty="0" smtClean="0"/>
              <a:t>Less engaged volunteers &amp; coworkers</a:t>
            </a:r>
          </a:p>
          <a:p>
            <a:pPr eaLnBrk="1" hangingPunct="1"/>
            <a:r>
              <a:rPr lang="en-US" altLang="en-US" dirty="0" smtClean="0"/>
              <a:t>Lack of motivation, initiative, and team work</a:t>
            </a:r>
          </a:p>
        </p:txBody>
      </p:sp>
    </p:spTree>
    <p:extLst>
      <p:ext uri="{BB962C8B-B14F-4D97-AF65-F5344CB8AC3E}">
        <p14:creationId xmlns:p14="http://schemas.microsoft.com/office/powerpoint/2010/main" val="2504385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fontAlgn="auto" hangingPunct="1">
              <a:spcAft>
                <a:spcPts val="0"/>
              </a:spcAft>
              <a:defRPr/>
            </a:pPr>
            <a:r>
              <a:rPr lang="en-US" altLang="en-US" smtClean="0"/>
              <a:t>On-the-Job Challenges</a:t>
            </a:r>
          </a:p>
        </p:txBody>
      </p:sp>
      <p:sp>
        <p:nvSpPr>
          <p:cNvPr id="50179" name="Rectangle 3"/>
          <p:cNvSpPr>
            <a:spLocks noGrp="1" noChangeArrowheads="1"/>
          </p:cNvSpPr>
          <p:nvPr>
            <p:ph idx="1"/>
          </p:nvPr>
        </p:nvSpPr>
        <p:spPr>
          <a:xfrm>
            <a:off x="685800" y="3505200"/>
            <a:ext cx="3775075" cy="3048000"/>
          </a:xfrm>
        </p:spPr>
        <p:txBody>
          <a:bodyPr/>
          <a:lstStyle/>
          <a:p>
            <a:pPr marL="0" indent="0" eaLnBrk="1" hangingPunct="1">
              <a:buFont typeface="Wingdings" pitchFamily="2" charset="2"/>
              <a:buNone/>
            </a:pPr>
            <a:r>
              <a:rPr lang="en-US" altLang="en-US" b="1" i="1" smtClean="0"/>
              <a:t>Traditionalists and Boomers </a:t>
            </a:r>
            <a:r>
              <a:rPr lang="en-US" altLang="en-US" smtClean="0"/>
              <a:t>generally do not question or challenge authority.  </a:t>
            </a:r>
          </a:p>
        </p:txBody>
      </p:sp>
      <p:sp>
        <p:nvSpPr>
          <p:cNvPr id="4" name="TextBox 3"/>
          <p:cNvSpPr txBox="1"/>
          <p:nvPr/>
        </p:nvSpPr>
        <p:spPr>
          <a:xfrm>
            <a:off x="5105400" y="3592513"/>
            <a:ext cx="3505200" cy="2652712"/>
          </a:xfrm>
          <a:prstGeom prst="rect">
            <a:avLst/>
          </a:prstGeom>
          <a:noFill/>
        </p:spPr>
        <p:txBody>
          <a:bodyPr>
            <a:spAutoFit/>
          </a:bodyPr>
          <a:lstStyle/>
          <a:p>
            <a:pPr eaLnBrk="1" hangingPunct="1">
              <a:spcBef>
                <a:spcPct val="20000"/>
              </a:spcBef>
              <a:buClr>
                <a:srgbClr val="009999"/>
              </a:buClr>
              <a:buSzPct val="70000"/>
              <a:defRPr/>
            </a:pPr>
            <a:r>
              <a:rPr lang="en-US" sz="3200" b="1" i="1" kern="0" dirty="0">
                <a:solidFill>
                  <a:srgbClr val="000000"/>
                </a:solidFill>
                <a:latin typeface="Arial"/>
                <a:ea typeface="+mn-ea"/>
              </a:rPr>
              <a:t>Xers and Millennials </a:t>
            </a:r>
            <a:r>
              <a:rPr lang="en-US" sz="3200" kern="0" dirty="0">
                <a:solidFill>
                  <a:srgbClr val="000000"/>
                </a:solidFill>
                <a:latin typeface="Arial"/>
                <a:ea typeface="+mn-ea"/>
              </a:rPr>
              <a:t>have been taught to speak up.</a:t>
            </a:r>
          </a:p>
          <a:p>
            <a:pPr eaLnBrk="1" hangingPunct="1">
              <a:spcBef>
                <a:spcPct val="20000"/>
              </a:spcBef>
              <a:buClr>
                <a:srgbClr val="009999"/>
              </a:buClr>
              <a:buSzPct val="70000"/>
              <a:defRPr/>
            </a:pPr>
            <a:endParaRPr lang="en-US" sz="3200" kern="0" dirty="0">
              <a:solidFill>
                <a:srgbClr val="000000"/>
              </a:solidFill>
              <a:latin typeface="Arial"/>
              <a:ea typeface="+mn-ea"/>
            </a:endParaRPr>
          </a:p>
        </p:txBody>
      </p:sp>
      <p:pic>
        <p:nvPicPr>
          <p:cNvPr id="50181" name="Picture 15" descr="dad"/>
          <p:cNvPicPr>
            <a:picLocks noChangeAspect="1" noChangeArrowheads="1"/>
          </p:cNvPicPr>
          <p:nvPr/>
        </p:nvPicPr>
        <p:blipFill>
          <a:blip r:embed="rId3">
            <a:extLst>
              <a:ext uri="{28A0092B-C50C-407E-A947-70E740481C1C}">
                <a14:useLocalDpi xmlns:a14="http://schemas.microsoft.com/office/drawing/2010/main" val="0"/>
              </a:ext>
            </a:extLst>
          </a:blip>
          <a:srcRect l="12547" r="9291"/>
          <a:stretch>
            <a:fillRect/>
          </a:stretch>
        </p:blipFill>
        <p:spPr bwMode="auto">
          <a:xfrm>
            <a:off x="1030288" y="1752600"/>
            <a:ext cx="21431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C:\Users\kchormic\Pictures\Generations\1120-Janet-medium.png"/>
          <p:cNvPicPr>
            <a:picLocks noChangeAspect="1" noChangeArrowheads="1"/>
          </p:cNvPicPr>
          <p:nvPr/>
        </p:nvPicPr>
        <p:blipFill>
          <a:blip r:embed="rId4">
            <a:extLst>
              <a:ext uri="{28A0092B-C50C-407E-A947-70E740481C1C}">
                <a14:useLocalDpi xmlns:a14="http://schemas.microsoft.com/office/drawing/2010/main" val="0"/>
              </a:ext>
            </a:extLst>
          </a:blip>
          <a:srcRect b="59634"/>
          <a:stretch>
            <a:fillRect/>
          </a:stretch>
        </p:blipFill>
        <p:spPr bwMode="auto">
          <a:xfrm>
            <a:off x="6505575" y="990600"/>
            <a:ext cx="17081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429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fontAlgn="auto" hangingPunct="1">
              <a:spcAft>
                <a:spcPts val="0"/>
              </a:spcAft>
              <a:defRPr/>
            </a:pPr>
            <a:r>
              <a:rPr lang="en-US" altLang="en-US" smtClean="0"/>
              <a:t>On-the-Job Challenges</a:t>
            </a:r>
          </a:p>
        </p:txBody>
      </p:sp>
      <p:sp>
        <p:nvSpPr>
          <p:cNvPr id="19459" name="Rectangle 3"/>
          <p:cNvSpPr>
            <a:spLocks noGrp="1" noChangeArrowheads="1"/>
          </p:cNvSpPr>
          <p:nvPr>
            <p:ph idx="1"/>
          </p:nvPr>
        </p:nvSpPr>
        <p:spPr>
          <a:xfrm>
            <a:off x="720725" y="1804988"/>
            <a:ext cx="7661275" cy="4800600"/>
          </a:xfrm>
        </p:spPr>
        <p:txBody>
          <a:bodyPr/>
          <a:lstStyle/>
          <a:p>
            <a:pPr marL="0" indent="0" eaLnBrk="1" hangingPunct="1">
              <a:lnSpc>
                <a:spcPct val="90000"/>
              </a:lnSpc>
            </a:pPr>
            <a:r>
              <a:rPr lang="en-US" altLang="en-US" b="1" i="1" smtClean="0"/>
              <a:t> Xers and Millennials</a:t>
            </a:r>
          </a:p>
          <a:p>
            <a:pPr lvl="1" eaLnBrk="1" hangingPunct="1">
              <a:lnSpc>
                <a:spcPct val="90000"/>
              </a:lnSpc>
            </a:pPr>
            <a:r>
              <a:rPr lang="en-US" altLang="en-US" smtClean="0"/>
              <a:t>Prefer electronic communication. </a:t>
            </a:r>
          </a:p>
          <a:p>
            <a:pPr lvl="1" eaLnBrk="1" hangingPunct="1">
              <a:lnSpc>
                <a:spcPct val="90000"/>
              </a:lnSpc>
            </a:pPr>
            <a:r>
              <a:rPr lang="en-US" altLang="en-US" smtClean="0"/>
              <a:t>Do not like meetings. </a:t>
            </a:r>
          </a:p>
          <a:p>
            <a:pPr lvl="1" eaLnBrk="1" hangingPunct="1">
              <a:lnSpc>
                <a:spcPct val="90000"/>
              </a:lnSpc>
            </a:pPr>
            <a:r>
              <a:rPr lang="en-US" altLang="en-US" smtClean="0"/>
              <a:t>Many have not developed listening skills.</a:t>
            </a:r>
            <a:endParaRPr lang="en-US" altLang="en-US" sz="800" smtClean="0"/>
          </a:p>
          <a:p>
            <a:pPr lvl="1" eaLnBrk="1" hangingPunct="1">
              <a:lnSpc>
                <a:spcPct val="90000"/>
              </a:lnSpc>
            </a:pPr>
            <a:endParaRPr lang="en-US" altLang="en-US" sz="800" smtClean="0"/>
          </a:p>
          <a:p>
            <a:pPr marL="0" indent="0" eaLnBrk="1" hangingPunct="1">
              <a:lnSpc>
                <a:spcPct val="90000"/>
              </a:lnSpc>
            </a:pPr>
            <a:r>
              <a:rPr lang="en-US" altLang="en-US" b="1" i="1" smtClean="0"/>
              <a:t> Traditionalists and Boomers </a:t>
            </a:r>
          </a:p>
          <a:p>
            <a:pPr lvl="1" eaLnBrk="1" hangingPunct="1">
              <a:lnSpc>
                <a:spcPct val="90000"/>
              </a:lnSpc>
            </a:pPr>
            <a:r>
              <a:rPr lang="en-US" altLang="en-US" smtClean="0"/>
              <a:t>Prefer face-to-face communication. </a:t>
            </a:r>
          </a:p>
          <a:p>
            <a:pPr lvl="1" eaLnBrk="1" hangingPunct="1">
              <a:lnSpc>
                <a:spcPct val="90000"/>
              </a:lnSpc>
            </a:pPr>
            <a:r>
              <a:rPr lang="en-US" altLang="en-US" smtClean="0"/>
              <a:t>Boomer bosses like to have at least one meeting each week with employees.   </a:t>
            </a:r>
          </a:p>
        </p:txBody>
      </p:sp>
      <p:pic>
        <p:nvPicPr>
          <p:cNvPr id="51204" name="Picture 2" descr="C:\Users\kchormic\Pictures\Generations\14203-Sherri-medium.png"/>
          <p:cNvPicPr>
            <a:picLocks noChangeAspect="1" noChangeArrowheads="1"/>
          </p:cNvPicPr>
          <p:nvPr/>
        </p:nvPicPr>
        <p:blipFill>
          <a:blip r:embed="rId3">
            <a:extLst>
              <a:ext uri="{28A0092B-C50C-407E-A947-70E740481C1C}">
                <a14:useLocalDpi xmlns:a14="http://schemas.microsoft.com/office/drawing/2010/main" val="0"/>
              </a:ext>
            </a:extLst>
          </a:blip>
          <a:srcRect t="1373" b="53119"/>
          <a:stretch>
            <a:fillRect/>
          </a:stretch>
        </p:blipFill>
        <p:spPr bwMode="auto">
          <a:xfrm>
            <a:off x="7432729" y="785813"/>
            <a:ext cx="15081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366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fontAlgn="auto" hangingPunct="1">
              <a:spcAft>
                <a:spcPts val="0"/>
              </a:spcAft>
              <a:defRPr/>
            </a:pPr>
            <a:r>
              <a:rPr lang="en-US" altLang="en-US" smtClean="0"/>
              <a:t>Bridging the Generation Gaps</a:t>
            </a:r>
          </a:p>
        </p:txBody>
      </p:sp>
      <p:sp>
        <p:nvSpPr>
          <p:cNvPr id="52227" name="Content Placeholder 2"/>
          <p:cNvSpPr>
            <a:spLocks noGrp="1"/>
          </p:cNvSpPr>
          <p:nvPr>
            <p:ph idx="1"/>
          </p:nvPr>
        </p:nvSpPr>
        <p:spPr>
          <a:xfrm>
            <a:off x="685800" y="1905000"/>
            <a:ext cx="8229600" cy="4114800"/>
          </a:xfrm>
        </p:spPr>
        <p:txBody>
          <a:bodyPr/>
          <a:lstStyle/>
          <a:p>
            <a:pPr eaLnBrk="1" hangingPunct="1"/>
            <a:r>
              <a:rPr lang="en-US" altLang="en-US" sz="4000" smtClean="0"/>
              <a:t>For all employees</a:t>
            </a:r>
          </a:p>
          <a:p>
            <a:pPr lvl="1" eaLnBrk="1" hangingPunct="1"/>
            <a:r>
              <a:rPr lang="en-US" altLang="en-US" sz="3200" smtClean="0"/>
              <a:t>Appreciate differences</a:t>
            </a:r>
          </a:p>
          <a:p>
            <a:pPr lvl="1" eaLnBrk="1" hangingPunct="1"/>
            <a:endParaRPr lang="en-US" altLang="en-US" sz="1000" smtClean="0"/>
          </a:p>
          <a:p>
            <a:pPr lvl="1" eaLnBrk="1" hangingPunct="1"/>
            <a:r>
              <a:rPr lang="en-US" altLang="en-US" sz="3200" smtClean="0"/>
              <a:t>Acknowledge your interdependency</a:t>
            </a:r>
          </a:p>
          <a:p>
            <a:pPr lvl="1" eaLnBrk="1" hangingPunct="1"/>
            <a:endParaRPr lang="en-US" altLang="en-US" sz="1000" smtClean="0"/>
          </a:p>
          <a:p>
            <a:pPr lvl="1" eaLnBrk="1" hangingPunct="1"/>
            <a:r>
              <a:rPr lang="en-US" altLang="en-US" sz="3200" smtClean="0"/>
              <a:t>Appreciate what you have in common</a:t>
            </a:r>
          </a:p>
          <a:p>
            <a:pPr lvl="1" eaLnBrk="1" hangingPunct="1"/>
            <a:endParaRPr lang="en-US" altLang="en-US" smtClean="0"/>
          </a:p>
          <a:p>
            <a:pPr eaLnBrk="1" hangingPunct="1">
              <a:buFont typeface="Wingdings" pitchFamily="2" charset="2"/>
              <a:buNone/>
            </a:pPr>
            <a:endParaRPr lang="en-US" altLang="en-US" smtClean="0"/>
          </a:p>
        </p:txBody>
      </p:sp>
    </p:spTree>
    <p:extLst>
      <p:ext uri="{BB962C8B-B14F-4D97-AF65-F5344CB8AC3E}">
        <p14:creationId xmlns:p14="http://schemas.microsoft.com/office/powerpoint/2010/main" val="3741747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fontAlgn="auto" hangingPunct="1">
              <a:spcAft>
                <a:spcPts val="0"/>
              </a:spcAft>
              <a:defRPr/>
            </a:pPr>
            <a:r>
              <a:rPr lang="en-US" altLang="en-US" smtClean="0"/>
              <a:t>Bridging the Generation Gaps</a:t>
            </a:r>
          </a:p>
        </p:txBody>
      </p:sp>
      <p:sp>
        <p:nvSpPr>
          <p:cNvPr id="3" name="Content Placeholder 2"/>
          <p:cNvSpPr>
            <a:spLocks noGrp="1"/>
          </p:cNvSpPr>
          <p:nvPr>
            <p:ph idx="1"/>
          </p:nvPr>
        </p:nvSpPr>
        <p:spPr>
          <a:xfrm>
            <a:off x="685800" y="1828800"/>
            <a:ext cx="8229600" cy="4114800"/>
          </a:xfrm>
        </p:spPr>
        <p:txBody>
          <a:bodyPr/>
          <a:lstStyle/>
          <a:p>
            <a:pPr eaLnBrk="1" hangingPunct="1"/>
            <a:r>
              <a:rPr lang="en-US" altLang="en-US" sz="4000" smtClean="0"/>
              <a:t>For all employees</a:t>
            </a:r>
          </a:p>
          <a:p>
            <a:pPr lvl="1" eaLnBrk="1" hangingPunct="1"/>
            <a:r>
              <a:rPr lang="en-US" altLang="en-US" sz="3200" smtClean="0"/>
              <a:t>Accept and appreciate another’s perspective </a:t>
            </a:r>
          </a:p>
          <a:p>
            <a:pPr lvl="1" eaLnBrk="1" hangingPunct="1"/>
            <a:endParaRPr lang="en-US" altLang="en-US" sz="1000" smtClean="0"/>
          </a:p>
          <a:p>
            <a:pPr lvl="1" eaLnBrk="1" hangingPunct="1"/>
            <a:r>
              <a:rPr lang="en-US" altLang="en-US" sz="3200" smtClean="0"/>
              <a:t>Take responsibility for making your relationships better</a:t>
            </a:r>
          </a:p>
          <a:p>
            <a:pPr lvl="1" eaLnBrk="1" hangingPunct="1">
              <a:buFont typeface="Wingdings" pitchFamily="2" charset="2"/>
              <a:buNone/>
            </a:pPr>
            <a:endParaRPr lang="en-US" altLang="en-US" sz="3200" smtClean="0"/>
          </a:p>
          <a:p>
            <a:pPr lvl="1" eaLnBrk="1" hangingPunct="1"/>
            <a:endParaRPr lang="en-US" altLang="en-US" smtClean="0"/>
          </a:p>
          <a:p>
            <a:pPr eaLnBrk="1" hangingPunct="1">
              <a:buFont typeface="Wingdings" pitchFamily="2" charset="2"/>
              <a:buNone/>
            </a:pPr>
            <a:endParaRPr lang="en-US" altLang="en-US" smtClean="0"/>
          </a:p>
        </p:txBody>
      </p:sp>
    </p:spTree>
    <p:extLst>
      <p:ext uri="{BB962C8B-B14F-4D97-AF65-F5344CB8AC3E}">
        <p14:creationId xmlns:p14="http://schemas.microsoft.com/office/powerpoint/2010/main" val="2700770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fontAlgn="auto" hangingPunct="1">
              <a:spcAft>
                <a:spcPts val="0"/>
              </a:spcAft>
              <a:defRPr/>
            </a:pPr>
            <a:r>
              <a:rPr lang="en-US" altLang="en-US" smtClean="0"/>
              <a:t>Bridging the Generation Gaps</a:t>
            </a:r>
          </a:p>
        </p:txBody>
      </p:sp>
      <p:sp>
        <p:nvSpPr>
          <p:cNvPr id="22531" name="Rectangle 3"/>
          <p:cNvSpPr>
            <a:spLocks noGrp="1" noChangeArrowheads="1"/>
          </p:cNvSpPr>
          <p:nvPr>
            <p:ph idx="1"/>
          </p:nvPr>
        </p:nvSpPr>
        <p:spPr>
          <a:xfrm>
            <a:off x="685800" y="1325105"/>
            <a:ext cx="8229600" cy="4114800"/>
          </a:xfrm>
        </p:spPr>
        <p:txBody>
          <a:bodyPr/>
          <a:lstStyle/>
          <a:p>
            <a:pPr marL="0" indent="0" eaLnBrk="1" hangingPunct="1"/>
            <a:r>
              <a:rPr lang="en-US" altLang="en-US" sz="4000" b="1" dirty="0" smtClean="0"/>
              <a:t> </a:t>
            </a:r>
            <a:r>
              <a:rPr lang="en-US" altLang="en-US" sz="4000" dirty="0" smtClean="0"/>
              <a:t>For all employees</a:t>
            </a:r>
          </a:p>
          <a:p>
            <a:pPr lvl="1" eaLnBrk="1" hangingPunct="1"/>
            <a:r>
              <a:rPr lang="en-US" altLang="en-US" sz="3200" dirty="0" smtClean="0"/>
              <a:t>Discuss expectations</a:t>
            </a:r>
          </a:p>
          <a:p>
            <a:pPr lvl="1" eaLnBrk="1" hangingPunct="1"/>
            <a:endParaRPr lang="en-US" altLang="en-US" sz="1000" dirty="0" smtClean="0"/>
          </a:p>
          <a:p>
            <a:pPr lvl="1" eaLnBrk="1" hangingPunct="1"/>
            <a:r>
              <a:rPr lang="en-US" altLang="en-US" sz="3200" dirty="0" smtClean="0"/>
              <a:t>Inquire about immediate tasks</a:t>
            </a:r>
          </a:p>
          <a:p>
            <a:pPr lvl="1" eaLnBrk="1" hangingPunct="1"/>
            <a:endParaRPr lang="en-US" altLang="en-US" sz="1000" dirty="0" smtClean="0"/>
          </a:p>
          <a:p>
            <a:pPr lvl="1" eaLnBrk="1" hangingPunct="1"/>
            <a:r>
              <a:rPr lang="en-US" altLang="en-US" sz="3200" dirty="0" smtClean="0"/>
              <a:t>Look for ways to cut bureaucracy and red tape</a:t>
            </a:r>
          </a:p>
          <a:p>
            <a:pPr lvl="1" eaLnBrk="1" hangingPunct="1"/>
            <a:endParaRPr lang="en-US" altLang="en-US" sz="1000" dirty="0" smtClean="0"/>
          </a:p>
          <a:p>
            <a:pPr lvl="1" eaLnBrk="1" hangingPunct="1"/>
            <a:r>
              <a:rPr lang="en-US" altLang="en-US" sz="3200" dirty="0" smtClean="0"/>
              <a:t>Keep up with technology</a:t>
            </a:r>
          </a:p>
        </p:txBody>
      </p:sp>
    </p:spTree>
    <p:extLst>
      <p:ext uri="{BB962C8B-B14F-4D97-AF65-F5344CB8AC3E}">
        <p14:creationId xmlns:p14="http://schemas.microsoft.com/office/powerpoint/2010/main" val="3219084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fontAlgn="auto" hangingPunct="1">
              <a:spcAft>
                <a:spcPts val="0"/>
              </a:spcAft>
              <a:defRPr/>
            </a:pPr>
            <a:r>
              <a:rPr lang="en-US" altLang="en-US" smtClean="0"/>
              <a:t>Bridging the Generation Gaps</a:t>
            </a:r>
          </a:p>
        </p:txBody>
      </p:sp>
      <p:sp>
        <p:nvSpPr>
          <p:cNvPr id="23555" name="Rectangle 3"/>
          <p:cNvSpPr>
            <a:spLocks noGrp="1" noChangeArrowheads="1"/>
          </p:cNvSpPr>
          <p:nvPr>
            <p:ph idx="1"/>
          </p:nvPr>
        </p:nvSpPr>
        <p:spPr>
          <a:xfrm>
            <a:off x="600559" y="1449926"/>
            <a:ext cx="8229600" cy="4876800"/>
          </a:xfrm>
        </p:spPr>
        <p:txBody>
          <a:bodyPr rtlCol="0">
            <a:normAutofit/>
          </a:bodyPr>
          <a:lstStyle/>
          <a:p>
            <a:pPr marL="182880" indent="-182880" eaLnBrk="1" fontAlgn="auto" hangingPunct="1">
              <a:spcAft>
                <a:spcPts val="600"/>
              </a:spcAft>
              <a:defRPr/>
            </a:pPr>
            <a:r>
              <a:rPr lang="en-US" sz="4000" dirty="0" smtClean="0"/>
              <a:t>For Managers</a:t>
            </a:r>
          </a:p>
          <a:p>
            <a:pPr lvl="1" indent="-182880" eaLnBrk="1" fontAlgn="auto" hangingPunct="1">
              <a:spcAft>
                <a:spcPts val="600"/>
              </a:spcAft>
              <a:defRPr/>
            </a:pPr>
            <a:r>
              <a:rPr lang="en-US" sz="3200" dirty="0" smtClean="0"/>
              <a:t>Focus on goals</a:t>
            </a:r>
            <a:endParaRPr lang="en-US" sz="1000" dirty="0" smtClean="0"/>
          </a:p>
          <a:p>
            <a:pPr lvl="1" indent="-182880" eaLnBrk="1" fontAlgn="auto" hangingPunct="1">
              <a:spcAft>
                <a:spcPts val="600"/>
              </a:spcAft>
              <a:defRPr/>
            </a:pPr>
            <a:r>
              <a:rPr lang="en-US" sz="3200" dirty="0" smtClean="0"/>
              <a:t>Make everyone feel included</a:t>
            </a:r>
            <a:endParaRPr lang="en-US" sz="1000" dirty="0" smtClean="0"/>
          </a:p>
          <a:p>
            <a:pPr lvl="1" indent="-182880" eaLnBrk="1" fontAlgn="auto" hangingPunct="1">
              <a:spcAft>
                <a:spcPts val="600"/>
              </a:spcAft>
              <a:defRPr/>
            </a:pPr>
            <a:r>
              <a:rPr lang="en-US" sz="3200" dirty="0" smtClean="0"/>
              <a:t>Break the bonds of tradition</a:t>
            </a:r>
            <a:endParaRPr lang="en-US" sz="1000" dirty="0" smtClean="0"/>
          </a:p>
          <a:p>
            <a:pPr lvl="1" indent="-182880" eaLnBrk="1" fontAlgn="auto" hangingPunct="1">
              <a:spcAft>
                <a:spcPts val="600"/>
              </a:spcAft>
              <a:defRPr/>
            </a:pPr>
            <a:r>
              <a:rPr lang="en-US" sz="3200" dirty="0" smtClean="0"/>
              <a:t>Show employees the future</a:t>
            </a:r>
            <a:endParaRPr lang="en-US" sz="1000" dirty="0" smtClean="0"/>
          </a:p>
          <a:p>
            <a:pPr lvl="1" indent="-182880" eaLnBrk="1" fontAlgn="auto" hangingPunct="1">
              <a:spcAft>
                <a:spcPts val="600"/>
              </a:spcAft>
              <a:defRPr/>
            </a:pPr>
            <a:r>
              <a:rPr lang="en-US" sz="3200" dirty="0" smtClean="0"/>
              <a:t>Encourage balance</a:t>
            </a:r>
          </a:p>
          <a:p>
            <a:pPr marL="449262" lvl="1" indent="0" eaLnBrk="1" fontAlgn="auto" hangingPunct="1">
              <a:spcAft>
                <a:spcPts val="0"/>
              </a:spcAft>
              <a:buFont typeface="Wingdings" pitchFamily="2" charset="2"/>
              <a:buNone/>
              <a:defRPr/>
            </a:pPr>
            <a:endParaRPr lang="en-US" dirty="0" smtClean="0"/>
          </a:p>
        </p:txBody>
      </p:sp>
    </p:spTree>
    <p:extLst>
      <p:ext uri="{BB962C8B-B14F-4D97-AF65-F5344CB8AC3E}">
        <p14:creationId xmlns:p14="http://schemas.microsoft.com/office/powerpoint/2010/main" val="3748142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0" y="228600"/>
            <a:ext cx="9144000" cy="1066800"/>
          </a:xfrm>
          <a:prstGeom prst="rect">
            <a:avLst/>
          </a:prstGeom>
          <a:noFill/>
          <a:ln w="9525">
            <a:noFill/>
            <a:miter lim="800000"/>
            <a:headEnd/>
            <a:tailEnd/>
          </a:ln>
          <a:effectLst/>
        </p:spPr>
        <p:txBody>
          <a:bodyPr anchor="ctr"/>
          <a:lstStyle/>
          <a:p>
            <a:pPr algn="ctr" eaLnBrk="1" hangingPunct="1">
              <a:defRPr/>
            </a:pPr>
            <a:r>
              <a:rPr lang="en-US" sz="3600" dirty="0">
                <a:solidFill>
                  <a:srgbClr val="000000"/>
                </a:solidFill>
                <a:latin typeface="Segoe UI"/>
                <a:ea typeface="+mn-ea"/>
                <a:cs typeface="Arial" panose="020B0604020202020204" pitchFamily="34" charset="0"/>
              </a:rPr>
              <a:t>What is a Generation?</a:t>
            </a:r>
          </a:p>
        </p:txBody>
      </p:sp>
      <p:sp>
        <p:nvSpPr>
          <p:cNvPr id="77829" name="Rectangle 5"/>
          <p:cNvSpPr>
            <a:spLocks noChangeArrowheads="1"/>
          </p:cNvSpPr>
          <p:nvPr/>
        </p:nvSpPr>
        <p:spPr bwMode="auto">
          <a:xfrm>
            <a:off x="304800" y="1752600"/>
            <a:ext cx="8328025" cy="3133725"/>
          </a:xfrm>
          <a:prstGeom prst="rect">
            <a:avLst/>
          </a:prstGeom>
          <a:noFill/>
          <a:ln w="9525">
            <a:noFill/>
            <a:miter lim="800000"/>
            <a:headEnd/>
            <a:tailEnd/>
          </a:ln>
          <a:effectLst/>
        </p:spPr>
        <p:txBody>
          <a:bodyPr/>
          <a:lstStyle/>
          <a:p>
            <a:pPr eaLnBrk="1" hangingPunct="1">
              <a:spcBef>
                <a:spcPct val="20000"/>
              </a:spcBef>
              <a:buClr>
                <a:srgbClr val="606060"/>
              </a:buClr>
              <a:defRPr/>
            </a:pPr>
            <a:r>
              <a:rPr lang="en-US" sz="3200" dirty="0">
                <a:solidFill>
                  <a:srgbClr val="000000"/>
                </a:solidFill>
                <a:latin typeface="Segoe UI"/>
                <a:ea typeface="+mn-ea"/>
                <a:cs typeface="Arial" panose="020B0604020202020204" pitchFamily="34" charset="0"/>
              </a:rPr>
              <a:t>“In addition to coincidence of birth year grouping, a generation is also defined by common tastes, attitudes, and experience….</a:t>
            </a:r>
            <a:r>
              <a:rPr lang="en-US" sz="3200" dirty="0">
                <a:solidFill>
                  <a:srgbClr val="606060"/>
                </a:solidFill>
                <a:ea typeface="+mn-ea"/>
                <a:cs typeface="Arial" panose="020B0604020202020204" pitchFamily="34" charset="0"/>
              </a:rPr>
              <a:t> </a:t>
            </a:r>
            <a:endParaRPr lang="en-US" sz="3200" dirty="0">
              <a:solidFill>
                <a:srgbClr val="000000"/>
              </a:solidFill>
              <a:latin typeface="Segoe UI"/>
              <a:ea typeface="+mn-ea"/>
              <a:cs typeface="Arial" panose="020B0604020202020204" pitchFamily="34" charset="0"/>
            </a:endParaRPr>
          </a:p>
          <a:p>
            <a:pPr eaLnBrk="1" hangingPunct="1">
              <a:spcBef>
                <a:spcPct val="20000"/>
              </a:spcBef>
              <a:buClr>
                <a:srgbClr val="606060"/>
              </a:buClr>
              <a:defRPr/>
            </a:pPr>
            <a:r>
              <a:rPr lang="en-US" sz="3200" dirty="0">
                <a:solidFill>
                  <a:srgbClr val="000000"/>
                </a:solidFill>
                <a:latin typeface="Segoe UI"/>
                <a:ea typeface="+mn-ea"/>
                <a:cs typeface="Arial" panose="020B0604020202020204" pitchFamily="34" charset="0"/>
              </a:rPr>
              <a:t>Those times encompass a myriad of circumstances – economic, social, sociological, and, of course, demographic.”</a:t>
            </a:r>
          </a:p>
          <a:p>
            <a:pPr eaLnBrk="1" hangingPunct="1">
              <a:spcBef>
                <a:spcPct val="20000"/>
              </a:spcBef>
              <a:buClr>
                <a:srgbClr val="606060"/>
              </a:buClr>
              <a:buFontTx/>
              <a:buChar char="•"/>
              <a:defRPr/>
            </a:pPr>
            <a:endParaRPr lang="en-US" sz="800" dirty="0">
              <a:solidFill>
                <a:srgbClr val="000000"/>
              </a:solidFill>
              <a:ea typeface="+mn-ea"/>
              <a:cs typeface="Arial" panose="020B0604020202020204" pitchFamily="34" charset="0"/>
            </a:endParaRPr>
          </a:p>
        </p:txBody>
      </p:sp>
      <p:sp>
        <p:nvSpPr>
          <p:cNvPr id="77830" name="Text Box 6"/>
          <p:cNvSpPr txBox="1">
            <a:spLocks noChangeArrowheads="1"/>
          </p:cNvSpPr>
          <p:nvPr/>
        </p:nvSpPr>
        <p:spPr bwMode="auto">
          <a:xfrm>
            <a:off x="179388" y="5029200"/>
            <a:ext cx="8964612" cy="396875"/>
          </a:xfrm>
          <a:prstGeom prst="rect">
            <a:avLst/>
          </a:prstGeom>
          <a:noFill/>
          <a:ln w="9525">
            <a:noFill/>
            <a:miter lim="800000"/>
            <a:headEnd/>
            <a:tailEnd/>
          </a:ln>
          <a:effectLst/>
        </p:spPr>
        <p:txBody>
          <a:bodyPr>
            <a:spAutoFit/>
          </a:bodyPr>
          <a:lstStyle/>
          <a:p>
            <a:pPr eaLnBrk="1" hangingPunct="1">
              <a:spcBef>
                <a:spcPct val="50000"/>
              </a:spcBef>
              <a:defRPr/>
            </a:pPr>
            <a:r>
              <a:rPr lang="en-US" sz="1000" dirty="0" err="1">
                <a:solidFill>
                  <a:srgbClr val="606060">
                    <a:lumMod val="50000"/>
                  </a:srgbClr>
                </a:solidFill>
                <a:ea typeface="+mn-ea"/>
                <a:cs typeface="Arial" panose="020B0604020202020204" pitchFamily="34" charset="0"/>
              </a:rPr>
              <a:t>Zemke</a:t>
            </a:r>
            <a:r>
              <a:rPr lang="en-US" sz="1000" dirty="0">
                <a:solidFill>
                  <a:srgbClr val="606060">
                    <a:lumMod val="50000"/>
                  </a:srgbClr>
                </a:solidFill>
                <a:ea typeface="+mn-ea"/>
                <a:cs typeface="Arial" panose="020B0604020202020204" pitchFamily="34" charset="0"/>
              </a:rPr>
              <a:t>, R. Raines, C., &amp; </a:t>
            </a:r>
            <a:r>
              <a:rPr lang="en-US" sz="1000" dirty="0" err="1">
                <a:solidFill>
                  <a:srgbClr val="606060">
                    <a:lumMod val="50000"/>
                  </a:srgbClr>
                </a:solidFill>
                <a:ea typeface="+mn-ea"/>
                <a:cs typeface="Arial" panose="020B0604020202020204" pitchFamily="34" charset="0"/>
              </a:rPr>
              <a:t>Filipczak</a:t>
            </a:r>
            <a:r>
              <a:rPr lang="en-US" sz="1000" dirty="0">
                <a:solidFill>
                  <a:srgbClr val="606060">
                    <a:lumMod val="50000"/>
                  </a:srgbClr>
                </a:solidFill>
                <a:ea typeface="+mn-ea"/>
                <a:cs typeface="Arial" panose="020B0604020202020204" pitchFamily="34" charset="0"/>
              </a:rPr>
              <a:t>, B. (2010) </a:t>
            </a:r>
            <a:r>
              <a:rPr lang="en-US" sz="1000" i="1" dirty="0">
                <a:solidFill>
                  <a:srgbClr val="606060">
                    <a:lumMod val="50000"/>
                  </a:srgbClr>
                </a:solidFill>
                <a:ea typeface="+mn-ea"/>
                <a:cs typeface="Arial" panose="020B0604020202020204" pitchFamily="34" charset="0"/>
              </a:rPr>
              <a:t>Generations at  work: Managing the clash of Veterans, Boomers, </a:t>
            </a:r>
            <a:r>
              <a:rPr lang="en-US" sz="1000" i="1" dirty="0" err="1">
                <a:solidFill>
                  <a:srgbClr val="606060">
                    <a:lumMod val="50000"/>
                  </a:srgbClr>
                </a:solidFill>
                <a:ea typeface="+mn-ea"/>
                <a:cs typeface="Arial" panose="020B0604020202020204" pitchFamily="34" charset="0"/>
              </a:rPr>
              <a:t>Xers</a:t>
            </a:r>
            <a:r>
              <a:rPr lang="en-US" sz="1000" i="1" dirty="0">
                <a:solidFill>
                  <a:srgbClr val="606060">
                    <a:lumMod val="50000"/>
                  </a:srgbClr>
                </a:solidFill>
                <a:ea typeface="+mn-ea"/>
                <a:cs typeface="Arial" panose="020B0604020202020204" pitchFamily="34" charset="0"/>
              </a:rPr>
              <a:t>, and </a:t>
            </a:r>
            <a:r>
              <a:rPr lang="en-US" sz="1000" i="1" dirty="0" err="1">
                <a:solidFill>
                  <a:srgbClr val="606060">
                    <a:lumMod val="50000"/>
                  </a:srgbClr>
                </a:solidFill>
                <a:ea typeface="+mn-ea"/>
                <a:cs typeface="Arial" panose="020B0604020202020204" pitchFamily="34" charset="0"/>
              </a:rPr>
              <a:t>Nexters</a:t>
            </a:r>
            <a:r>
              <a:rPr lang="en-US" sz="1000" i="1" dirty="0">
                <a:solidFill>
                  <a:srgbClr val="606060">
                    <a:lumMod val="50000"/>
                  </a:srgbClr>
                </a:solidFill>
                <a:ea typeface="+mn-ea"/>
                <a:cs typeface="Arial" panose="020B0604020202020204" pitchFamily="34" charset="0"/>
              </a:rPr>
              <a:t> in your workplace</a:t>
            </a:r>
            <a:r>
              <a:rPr lang="en-US" sz="1000" dirty="0">
                <a:solidFill>
                  <a:srgbClr val="606060">
                    <a:lumMod val="50000"/>
                  </a:srgbClr>
                </a:solidFill>
                <a:ea typeface="+mn-ea"/>
                <a:cs typeface="Arial" panose="020B0604020202020204" pitchFamily="34" charset="0"/>
              </a:rPr>
              <a:t>. New </a:t>
            </a:r>
            <a:r>
              <a:rPr lang="en-US" sz="1000" dirty="0" err="1">
                <a:solidFill>
                  <a:srgbClr val="606060">
                    <a:lumMod val="50000"/>
                  </a:srgbClr>
                </a:solidFill>
                <a:ea typeface="+mn-ea"/>
                <a:cs typeface="Arial" panose="020B0604020202020204" pitchFamily="34" charset="0"/>
              </a:rPr>
              <a:t>York:Amacon</a:t>
            </a:r>
            <a:r>
              <a:rPr lang="en-US" sz="1000" dirty="0">
                <a:solidFill>
                  <a:srgbClr val="606060">
                    <a:lumMod val="50000"/>
                  </a:srgbClr>
                </a:solidFill>
                <a:ea typeface="+mn-ea"/>
                <a:cs typeface="Arial" panose="020B0604020202020204" pitchFamily="34" charset="0"/>
              </a:rPr>
              <a:t>.</a:t>
            </a:r>
          </a:p>
        </p:txBody>
      </p:sp>
    </p:spTree>
    <p:extLst>
      <p:ext uri="{BB962C8B-B14F-4D97-AF65-F5344CB8AC3E}">
        <p14:creationId xmlns:p14="http://schemas.microsoft.com/office/powerpoint/2010/main" val="1028513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28600"/>
            <a:ext cx="9144000" cy="1371600"/>
          </a:xfrm>
        </p:spPr>
        <p:txBody>
          <a:bodyPr/>
          <a:lstStyle/>
          <a:p>
            <a:pPr>
              <a:defRPr/>
            </a:pPr>
            <a:r>
              <a:rPr lang="en-US" sz="4000" dirty="0" smtClean="0">
                <a:solidFill>
                  <a:schemeClr val="tx1">
                    <a:lumMod val="50000"/>
                  </a:schemeClr>
                </a:solidFill>
              </a:rPr>
              <a:t>When We are Focused</a:t>
            </a:r>
            <a:br>
              <a:rPr lang="en-US" sz="4000" dirty="0" smtClean="0">
                <a:solidFill>
                  <a:schemeClr val="tx1">
                    <a:lumMod val="50000"/>
                  </a:schemeClr>
                </a:solidFill>
              </a:rPr>
            </a:br>
            <a:r>
              <a:rPr lang="en-US" sz="4000" dirty="0" smtClean="0">
                <a:solidFill>
                  <a:schemeClr val="tx1">
                    <a:lumMod val="50000"/>
                  </a:schemeClr>
                </a:solidFill>
              </a:rPr>
              <a:t>We See with Clarity</a:t>
            </a:r>
          </a:p>
        </p:txBody>
      </p:sp>
      <p:sp>
        <p:nvSpPr>
          <p:cNvPr id="57347" name="Rectangle 3"/>
          <p:cNvSpPr>
            <a:spLocks noGrp="1" noChangeArrowheads="1"/>
          </p:cNvSpPr>
          <p:nvPr>
            <p:ph type="body" idx="1"/>
          </p:nvPr>
        </p:nvSpPr>
        <p:spPr>
          <a:xfrm>
            <a:off x="381000" y="1219200"/>
            <a:ext cx="8763000" cy="3441700"/>
          </a:xfrm>
        </p:spPr>
        <p:txBody>
          <a:bodyPr/>
          <a:lstStyle/>
          <a:p>
            <a:pPr lvl="1">
              <a:defRPr/>
            </a:pPr>
            <a:endParaRPr lang="en-US" sz="3200" dirty="0" smtClean="0">
              <a:solidFill>
                <a:schemeClr val="tx1">
                  <a:lumMod val="50000"/>
                </a:schemeClr>
              </a:solidFill>
            </a:endParaRPr>
          </a:p>
          <a:p>
            <a:pPr lvl="1">
              <a:defRPr/>
            </a:pPr>
            <a:r>
              <a:rPr lang="en-US" dirty="0" smtClean="0">
                <a:solidFill>
                  <a:schemeClr val="tx1">
                    <a:lumMod val="50000"/>
                  </a:schemeClr>
                </a:solidFill>
              </a:rPr>
              <a:t>Each person has a different perspective</a:t>
            </a:r>
          </a:p>
          <a:p>
            <a:pPr lvl="1">
              <a:buFontTx/>
              <a:buNone/>
              <a:defRPr/>
            </a:pPr>
            <a:endParaRPr lang="en-US" dirty="0" smtClean="0">
              <a:solidFill>
                <a:schemeClr val="tx1">
                  <a:lumMod val="50000"/>
                </a:schemeClr>
              </a:solidFill>
            </a:endParaRPr>
          </a:p>
          <a:p>
            <a:pPr lvl="1">
              <a:defRPr/>
            </a:pPr>
            <a:r>
              <a:rPr lang="en-US" dirty="0" smtClean="0">
                <a:solidFill>
                  <a:schemeClr val="tx1">
                    <a:lumMod val="50000"/>
                  </a:schemeClr>
                </a:solidFill>
              </a:rPr>
              <a:t>The brain filters reality through experience, beliefs, education and imprints a new reality</a:t>
            </a:r>
            <a:r>
              <a:rPr lang="en-US" dirty="0" smtClean="0"/>
              <a:t>.</a:t>
            </a:r>
          </a:p>
          <a:p>
            <a:pPr lvl="1">
              <a:buFontTx/>
              <a:buNone/>
              <a:defRPr/>
            </a:pPr>
            <a:endParaRPr lang="en-US" dirty="0" smtClean="0"/>
          </a:p>
        </p:txBody>
      </p:sp>
      <p:pic>
        <p:nvPicPr>
          <p:cNvPr id="56324" name="irc_mi" descr="http://www.missioncisd.net/images/pageitems/41240/p61605981_27958.jpg?sc_id=129391456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34539"/>
            <a:ext cx="3276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219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09600" y="617538"/>
            <a:ext cx="7772400" cy="830262"/>
          </a:xfrm>
        </p:spPr>
        <p:txBody>
          <a:bodyPr lIns="91440" rIns="91440" anchor="t"/>
          <a:lstStyle/>
          <a:p>
            <a:pPr>
              <a:defRPr/>
            </a:pPr>
            <a:r>
              <a:rPr lang="en-US" altLang="en-US" sz="4800" b="1" i="1" dirty="0" smtClean="0">
                <a:solidFill>
                  <a:schemeClr val="accent6">
                    <a:lumMod val="10000"/>
                  </a:schemeClr>
                </a:solidFill>
              </a:rPr>
              <a:t>Call to Action!</a:t>
            </a:r>
          </a:p>
        </p:txBody>
      </p:sp>
      <p:sp>
        <p:nvSpPr>
          <p:cNvPr id="47107" name="Rectangle 3"/>
          <p:cNvSpPr>
            <a:spLocks noGrp="1" noChangeArrowheads="1"/>
          </p:cNvSpPr>
          <p:nvPr>
            <p:ph type="body" idx="1"/>
          </p:nvPr>
        </p:nvSpPr>
        <p:spPr>
          <a:xfrm>
            <a:off x="381000" y="1905000"/>
            <a:ext cx="8610600" cy="3305175"/>
          </a:xfrm>
        </p:spPr>
        <p:txBody>
          <a:bodyPr lIns="91440" rIns="91440"/>
          <a:lstStyle/>
          <a:p>
            <a:pPr>
              <a:buFont typeface="Monotype Sorts"/>
              <a:buNone/>
            </a:pPr>
            <a:r>
              <a:rPr lang="en-US" altLang="en-US" sz="3600" b="1" i="1" smtClean="0">
                <a:solidFill>
                  <a:srgbClr val="000066"/>
                </a:solidFill>
              </a:rPr>
              <a:t>What You Can Start Doing Right Away </a:t>
            </a:r>
          </a:p>
          <a:p>
            <a:r>
              <a:rPr lang="en-US" altLang="en-US" sz="3600" smtClean="0">
                <a:solidFill>
                  <a:srgbClr val="000066"/>
                </a:solidFill>
              </a:rPr>
              <a:t> Build good working relationships</a:t>
            </a:r>
            <a:endParaRPr lang="en-US" altLang="en-US" sz="3600" i="1" smtClean="0">
              <a:solidFill>
                <a:srgbClr val="000066"/>
              </a:solidFill>
            </a:endParaRPr>
          </a:p>
          <a:p>
            <a:r>
              <a:rPr lang="en-US" altLang="en-US" sz="3600" smtClean="0">
                <a:solidFill>
                  <a:srgbClr val="000066"/>
                </a:solidFill>
              </a:rPr>
              <a:t> Implement best practices</a:t>
            </a:r>
          </a:p>
          <a:p>
            <a:r>
              <a:rPr lang="en-US" altLang="en-US" sz="3600" smtClean="0">
                <a:solidFill>
                  <a:srgbClr val="000066"/>
                </a:solidFill>
              </a:rPr>
              <a:t> Understand the workforce</a:t>
            </a:r>
          </a:p>
          <a:p>
            <a:r>
              <a:rPr lang="en-US" altLang="en-US" sz="3600" smtClean="0">
                <a:solidFill>
                  <a:srgbClr val="000066"/>
                </a:solidFill>
              </a:rPr>
              <a:t> Be open to other opinions</a:t>
            </a:r>
          </a:p>
        </p:txBody>
      </p:sp>
    </p:spTree>
    <p:extLst>
      <p:ext uri="{BB962C8B-B14F-4D97-AF65-F5344CB8AC3E}">
        <p14:creationId xmlns:p14="http://schemas.microsoft.com/office/powerpoint/2010/main" val="141109362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ox(in)">
                                      <p:cBhvr>
                                        <p:cTn id="7" dur="500"/>
                                        <p:tgtEl>
                                          <p:spTgt spid="47107">
                                            <p:txEl>
                                              <p:pRg st="0" end="0"/>
                                            </p:txEl>
                                          </p:spTgt>
                                        </p:tgtEl>
                                      </p:cBhvr>
                                    </p:animEffect>
                                  </p:childTnLst>
                                  <p:subTnLst>
                                    <p:animClr clrSpc="rgb" dir="cw">
                                      <p:cBhvr override="childStyle">
                                        <p:cTn dur="1" fill="hold" display="0" masterRel="nextClick" afterEffect="1"/>
                                        <p:tgtEl>
                                          <p:spTgt spid="47107">
                                            <p:txEl>
                                              <p:pRg st="0" end="0"/>
                                            </p:txEl>
                                          </p:spTgt>
                                        </p:tgtEl>
                                        <p:attrNameLst>
                                          <p:attrName>ppt_c</p:attrName>
                                        </p:attrNameLst>
                                      </p:cBhvr>
                                      <p:to>
                                        <a:srgbClr val="FF990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box(in)">
                                      <p:cBhvr>
                                        <p:cTn id="12" dur="500"/>
                                        <p:tgtEl>
                                          <p:spTgt spid="47107">
                                            <p:txEl>
                                              <p:pRg st="1" end="1"/>
                                            </p:txEl>
                                          </p:spTgt>
                                        </p:tgtEl>
                                      </p:cBhvr>
                                    </p:animEffect>
                                  </p:childTnLst>
                                  <p:subTnLst>
                                    <p:animClr clrSpc="rgb" dir="cw">
                                      <p:cBhvr override="childStyle">
                                        <p:cTn dur="1" fill="hold" display="0" masterRel="nextClick" afterEffect="1"/>
                                        <p:tgtEl>
                                          <p:spTgt spid="47107">
                                            <p:txEl>
                                              <p:pRg st="1" end="1"/>
                                            </p:txEl>
                                          </p:spTgt>
                                        </p:tgtEl>
                                        <p:attrNameLst>
                                          <p:attrName>ppt_c</p:attrName>
                                        </p:attrNameLst>
                                      </p:cBhvr>
                                      <p:to>
                                        <a:srgbClr val="FF990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box(in)">
                                      <p:cBhvr>
                                        <p:cTn id="17" dur="500"/>
                                        <p:tgtEl>
                                          <p:spTgt spid="47107">
                                            <p:txEl>
                                              <p:pRg st="2" end="2"/>
                                            </p:txEl>
                                          </p:spTgt>
                                        </p:tgtEl>
                                      </p:cBhvr>
                                    </p:animEffect>
                                  </p:childTnLst>
                                  <p:subTnLst>
                                    <p:animClr clrSpc="rgb" dir="cw">
                                      <p:cBhvr override="childStyle">
                                        <p:cTn dur="1" fill="hold" display="0" masterRel="nextClick" afterEffect="1"/>
                                        <p:tgtEl>
                                          <p:spTgt spid="47107">
                                            <p:txEl>
                                              <p:pRg st="2" end="2"/>
                                            </p:txEl>
                                          </p:spTgt>
                                        </p:tgtEl>
                                        <p:attrNameLst>
                                          <p:attrName>ppt_c</p:attrName>
                                        </p:attrNameLst>
                                      </p:cBhvr>
                                      <p:to>
                                        <a:srgbClr val="FF990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box(in)">
                                      <p:cBhvr>
                                        <p:cTn id="22" dur="500"/>
                                        <p:tgtEl>
                                          <p:spTgt spid="47107">
                                            <p:txEl>
                                              <p:pRg st="3" end="3"/>
                                            </p:txEl>
                                          </p:spTgt>
                                        </p:tgtEl>
                                      </p:cBhvr>
                                    </p:animEffect>
                                  </p:childTnLst>
                                  <p:subTnLst>
                                    <p:animClr clrSpc="rgb" dir="cw">
                                      <p:cBhvr override="childStyle">
                                        <p:cTn dur="1" fill="hold" display="0" masterRel="nextClick" afterEffect="1"/>
                                        <p:tgtEl>
                                          <p:spTgt spid="47107">
                                            <p:txEl>
                                              <p:pRg st="3" end="3"/>
                                            </p:txEl>
                                          </p:spTgt>
                                        </p:tgtEl>
                                        <p:attrNameLst>
                                          <p:attrName>ppt_c</p:attrName>
                                        </p:attrNameLst>
                                      </p:cBhvr>
                                      <p:to>
                                        <a:srgbClr val="FF990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box(in)">
                                      <p:cBhvr>
                                        <p:cTn id="27" dur="500"/>
                                        <p:tgtEl>
                                          <p:spTgt spid="47107">
                                            <p:txEl>
                                              <p:pRg st="4" end="4"/>
                                            </p:txEl>
                                          </p:spTgt>
                                        </p:tgtEl>
                                      </p:cBhvr>
                                    </p:animEffect>
                                  </p:childTnLst>
                                  <p:subTnLst>
                                    <p:animClr clrSpc="rgb" dir="cw">
                                      <p:cBhvr override="childStyle">
                                        <p:cTn dur="1" fill="hold" display="0" masterRel="nextClick" afterEffect="1"/>
                                        <p:tgtEl>
                                          <p:spTgt spid="47107">
                                            <p:txEl>
                                              <p:pRg st="4" end="4"/>
                                            </p:txEl>
                                          </p:spTgt>
                                        </p:tgtEl>
                                        <p:attrNameLst>
                                          <p:attrName>ppt_c</p:attrName>
                                        </p:attrNameLst>
                                      </p:cBhvr>
                                      <p:to>
                                        <a:srgbClr val="FF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rot="21148571">
            <a:off x="520700" y="2452688"/>
            <a:ext cx="7772400" cy="1108075"/>
          </a:xfrm>
        </p:spPr>
        <p:txBody>
          <a:bodyPr lIns="91440" rIns="91440" anchor="t"/>
          <a:lstStyle/>
          <a:p>
            <a:r>
              <a:rPr lang="en-US" altLang="en-US" sz="6600" b="1" i="1" smtClean="0">
                <a:solidFill>
                  <a:srgbClr val="000066"/>
                </a:solidFill>
              </a:rPr>
              <a:t>Thank  You !!!</a:t>
            </a:r>
            <a:endParaRPr lang="en-US" altLang="en-US" sz="6000" b="1" i="1" smtClean="0">
              <a:solidFill>
                <a:srgbClr val="000066"/>
              </a:solidFill>
            </a:endParaRPr>
          </a:p>
        </p:txBody>
      </p:sp>
    </p:spTree>
    <p:extLst>
      <p:ext uri="{BB962C8B-B14F-4D97-AF65-F5344CB8AC3E}">
        <p14:creationId xmlns:p14="http://schemas.microsoft.com/office/powerpoint/2010/main" val="994967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31863" y="96838"/>
            <a:ext cx="7158037" cy="969962"/>
          </a:xfrm>
        </p:spPr>
        <p:txBody>
          <a:bodyPr/>
          <a:lstStyle/>
          <a:p>
            <a:pPr eaLnBrk="1" fontAlgn="auto" hangingPunct="1">
              <a:spcAft>
                <a:spcPts val="0"/>
              </a:spcAft>
              <a:defRPr/>
            </a:pPr>
            <a:r>
              <a:rPr lang="en-US" altLang="en-US" smtClean="0"/>
              <a:t>Generations  </a:t>
            </a:r>
          </a:p>
        </p:txBody>
      </p:sp>
      <p:sp>
        <p:nvSpPr>
          <p:cNvPr id="29699" name="Rectangle 3"/>
          <p:cNvSpPr>
            <a:spLocks noGrp="1" noChangeArrowheads="1"/>
          </p:cNvSpPr>
          <p:nvPr>
            <p:ph idx="1"/>
          </p:nvPr>
        </p:nvSpPr>
        <p:spPr>
          <a:xfrm>
            <a:off x="609600" y="1219200"/>
            <a:ext cx="8229600" cy="4800600"/>
          </a:xfrm>
        </p:spPr>
        <p:txBody>
          <a:bodyPr>
            <a:normAutofit lnSpcReduction="10000"/>
          </a:bodyPr>
          <a:lstStyle/>
          <a:p>
            <a:pPr eaLnBrk="1" hangingPunct="1">
              <a:lnSpc>
                <a:spcPct val="80000"/>
              </a:lnSpc>
            </a:pPr>
            <a:r>
              <a:rPr lang="en-US" altLang="en-US" sz="2800" smtClean="0"/>
              <a:t>Traditionalists/Silent Generation/Matures</a:t>
            </a:r>
          </a:p>
          <a:p>
            <a:pPr lvl="1" eaLnBrk="1" hangingPunct="1">
              <a:lnSpc>
                <a:spcPct val="80000"/>
              </a:lnSpc>
            </a:pPr>
            <a:r>
              <a:rPr lang="en-US" altLang="en-US" smtClean="0"/>
              <a:t>1925 – 1945  (89 – 69 years of age)</a:t>
            </a:r>
          </a:p>
          <a:p>
            <a:pPr lvl="1" eaLnBrk="1" hangingPunct="1">
              <a:lnSpc>
                <a:spcPct val="80000"/>
              </a:lnSpc>
            </a:pPr>
            <a:endParaRPr lang="en-US" altLang="en-US" sz="1000" smtClean="0"/>
          </a:p>
          <a:p>
            <a:pPr eaLnBrk="1" hangingPunct="1">
              <a:lnSpc>
                <a:spcPct val="80000"/>
              </a:lnSpc>
            </a:pPr>
            <a:r>
              <a:rPr lang="en-US" altLang="en-US" sz="2800" smtClean="0"/>
              <a:t>Baby Boomers</a:t>
            </a:r>
          </a:p>
          <a:p>
            <a:pPr lvl="1" eaLnBrk="1" hangingPunct="1">
              <a:lnSpc>
                <a:spcPct val="80000"/>
              </a:lnSpc>
            </a:pPr>
            <a:r>
              <a:rPr lang="en-US" altLang="en-US" smtClean="0"/>
              <a:t>1946 – 1964 (68 – 50 years of age)</a:t>
            </a:r>
          </a:p>
          <a:p>
            <a:pPr lvl="1" eaLnBrk="1" hangingPunct="1">
              <a:lnSpc>
                <a:spcPct val="80000"/>
              </a:lnSpc>
            </a:pPr>
            <a:endParaRPr lang="en-US" altLang="en-US" sz="1000" smtClean="0"/>
          </a:p>
          <a:p>
            <a:pPr eaLnBrk="1" hangingPunct="1">
              <a:lnSpc>
                <a:spcPct val="80000"/>
              </a:lnSpc>
            </a:pPr>
            <a:r>
              <a:rPr lang="en-US" altLang="en-US" sz="2800" smtClean="0"/>
              <a:t>Generation X/Baby Busters/13</a:t>
            </a:r>
            <a:r>
              <a:rPr lang="en-US" altLang="en-US" sz="2800" baseline="30000" smtClean="0"/>
              <a:t>th</a:t>
            </a:r>
            <a:r>
              <a:rPr lang="en-US" altLang="en-US" sz="2800" smtClean="0"/>
              <a:t> Generation</a:t>
            </a:r>
          </a:p>
          <a:p>
            <a:pPr lvl="1" eaLnBrk="1" hangingPunct="1">
              <a:lnSpc>
                <a:spcPct val="80000"/>
              </a:lnSpc>
            </a:pPr>
            <a:r>
              <a:rPr lang="en-US" altLang="en-US" smtClean="0"/>
              <a:t>1965 – 1981 (49 – 33 years of age)</a:t>
            </a:r>
          </a:p>
          <a:p>
            <a:pPr lvl="1" eaLnBrk="1" hangingPunct="1">
              <a:lnSpc>
                <a:spcPct val="80000"/>
              </a:lnSpc>
            </a:pPr>
            <a:endParaRPr lang="en-US" altLang="en-US" sz="1000" smtClean="0"/>
          </a:p>
          <a:p>
            <a:pPr eaLnBrk="1" hangingPunct="1">
              <a:lnSpc>
                <a:spcPct val="80000"/>
              </a:lnSpc>
            </a:pPr>
            <a:r>
              <a:rPr lang="en-US" altLang="en-US" sz="2800" smtClean="0"/>
              <a:t>Millennials/Generation Y</a:t>
            </a:r>
          </a:p>
          <a:p>
            <a:pPr lvl="1" eaLnBrk="1" hangingPunct="1">
              <a:lnSpc>
                <a:spcPct val="80000"/>
              </a:lnSpc>
            </a:pPr>
            <a:r>
              <a:rPr lang="en-US" altLang="en-US" smtClean="0"/>
              <a:t>1982 – 2000 (32 – 14 years of age)</a:t>
            </a:r>
          </a:p>
          <a:p>
            <a:pPr lvl="1" eaLnBrk="1" hangingPunct="1">
              <a:lnSpc>
                <a:spcPct val="80000"/>
              </a:lnSpc>
            </a:pPr>
            <a:endParaRPr lang="en-US" altLang="en-US" sz="1000" smtClean="0"/>
          </a:p>
          <a:p>
            <a:pPr eaLnBrk="1" hangingPunct="1">
              <a:lnSpc>
                <a:spcPct val="80000"/>
              </a:lnSpc>
            </a:pPr>
            <a:r>
              <a:rPr lang="en-US" altLang="en-US" sz="2800" smtClean="0"/>
              <a:t>Nexters/ Generation Z</a:t>
            </a:r>
          </a:p>
          <a:p>
            <a:pPr lvl="1" eaLnBrk="1" hangingPunct="1">
              <a:lnSpc>
                <a:spcPct val="80000"/>
              </a:lnSpc>
            </a:pPr>
            <a:r>
              <a:rPr lang="en-US" altLang="en-US" sz="2400" smtClean="0"/>
              <a:t>2001 – present (13 – 0 years of age)</a:t>
            </a:r>
          </a:p>
        </p:txBody>
      </p:sp>
    </p:spTree>
    <p:extLst>
      <p:ext uri="{BB962C8B-B14F-4D97-AF65-F5344CB8AC3E}">
        <p14:creationId xmlns:p14="http://schemas.microsoft.com/office/powerpoint/2010/main" val="707555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9"/>
          <p:cNvSpPr>
            <a:spLocks noGrp="1"/>
          </p:cNvSpPr>
          <p:nvPr>
            <p:ph type="title"/>
          </p:nvPr>
        </p:nvSpPr>
        <p:spPr>
          <a:xfrm>
            <a:off x="990600" y="274638"/>
            <a:ext cx="7696200" cy="1143000"/>
          </a:xfrm>
        </p:spPr>
        <p:txBody>
          <a:bodyPr/>
          <a:lstStyle/>
          <a:p>
            <a:pPr algn="ctr" eaLnBrk="1" fontAlgn="auto" hangingPunct="1">
              <a:spcAft>
                <a:spcPts val="0"/>
              </a:spcAft>
              <a:defRPr/>
            </a:pPr>
            <a:r>
              <a:rPr lang="en-US" altLang="en-US" dirty="0" smtClean="0"/>
              <a:t>Generations Exercise</a:t>
            </a:r>
          </a:p>
        </p:txBody>
      </p:sp>
      <p:sp>
        <p:nvSpPr>
          <p:cNvPr id="14" name="Minus 13"/>
          <p:cNvSpPr/>
          <p:nvPr/>
        </p:nvSpPr>
        <p:spPr bwMode="auto">
          <a:xfrm>
            <a:off x="7696200" y="2209800"/>
            <a:ext cx="914400" cy="9144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dirty="0">
              <a:latin typeface="Arial" charset="0"/>
              <a:ea typeface="+mn-ea"/>
            </a:endParaRPr>
          </a:p>
        </p:txBody>
      </p:sp>
      <p:sp>
        <p:nvSpPr>
          <p:cNvPr id="17" name="Plus 16"/>
          <p:cNvSpPr/>
          <p:nvPr/>
        </p:nvSpPr>
        <p:spPr bwMode="auto">
          <a:xfrm>
            <a:off x="457200" y="2438400"/>
            <a:ext cx="914400" cy="9144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dirty="0">
              <a:latin typeface="Arial" charset="0"/>
              <a:ea typeface="+mn-ea"/>
            </a:endParaRPr>
          </a:p>
        </p:txBody>
      </p:sp>
      <p:sp>
        <p:nvSpPr>
          <p:cNvPr id="19" name="Rectangle 18"/>
          <p:cNvSpPr/>
          <p:nvPr/>
        </p:nvSpPr>
        <p:spPr>
          <a:xfrm>
            <a:off x="2290463" y="3103542"/>
            <a:ext cx="4339650" cy="2862322"/>
          </a:xfrm>
          <a:prstGeom prst="rect">
            <a:avLst/>
          </a:prstGeom>
          <a:noFill/>
        </p:spPr>
        <p:txBody>
          <a:bodyPr wrap="none">
            <a:spAutoFit/>
          </a:bodyPr>
          <a:lstStyle/>
          <a:p>
            <a:pPr algn="ctr">
              <a:defRPr/>
            </a:pPr>
            <a:r>
              <a:rPr lang="en-US" sz="3600" b="1" dirty="0">
                <a:ln w="10541" cmpd="sng">
                  <a:solidFill>
                    <a:schemeClr val="tx1"/>
                  </a:solidFill>
                  <a:prstDash val="solid"/>
                </a:ln>
                <a:solidFill>
                  <a:srgbClr val="009999"/>
                </a:solidFill>
                <a:latin typeface="Arial" charset="0"/>
              </a:rPr>
              <a:t>TRADITIONALISTS</a:t>
            </a:r>
          </a:p>
          <a:p>
            <a:pPr algn="ctr">
              <a:defRPr/>
            </a:pPr>
            <a:r>
              <a:rPr lang="en-US" sz="3600" b="1" dirty="0">
                <a:ln w="10541" cmpd="sng">
                  <a:solidFill>
                    <a:schemeClr val="tx1"/>
                  </a:solidFill>
                  <a:prstDash val="solid"/>
                </a:ln>
                <a:solidFill>
                  <a:srgbClr val="009999"/>
                </a:solidFill>
                <a:latin typeface="Arial" charset="0"/>
              </a:rPr>
              <a:t>BABY BOOMERS</a:t>
            </a:r>
          </a:p>
          <a:p>
            <a:pPr algn="ctr">
              <a:defRPr/>
            </a:pPr>
            <a:r>
              <a:rPr lang="en-US" sz="3600" b="1" dirty="0">
                <a:ln w="10541" cmpd="sng">
                  <a:solidFill>
                    <a:schemeClr val="tx1"/>
                  </a:solidFill>
                  <a:prstDash val="solid"/>
                </a:ln>
                <a:solidFill>
                  <a:srgbClr val="009999"/>
                </a:solidFill>
                <a:latin typeface="Arial" charset="0"/>
              </a:rPr>
              <a:t>GEN Xers</a:t>
            </a:r>
          </a:p>
          <a:p>
            <a:pPr algn="ctr">
              <a:defRPr/>
            </a:pPr>
            <a:r>
              <a:rPr lang="en-US" sz="3600" b="1" dirty="0" smtClean="0">
                <a:ln w="10541" cmpd="sng">
                  <a:solidFill>
                    <a:schemeClr val="tx1"/>
                  </a:solidFill>
                  <a:prstDash val="solid"/>
                </a:ln>
                <a:solidFill>
                  <a:srgbClr val="009999"/>
                </a:solidFill>
                <a:latin typeface="Arial" charset="0"/>
              </a:rPr>
              <a:t>MILLENNIALS</a:t>
            </a:r>
          </a:p>
          <a:p>
            <a:pPr algn="ctr">
              <a:defRPr/>
            </a:pPr>
            <a:r>
              <a:rPr lang="en-US" sz="3600" b="1" dirty="0" smtClean="0">
                <a:ln w="10541" cmpd="sng">
                  <a:solidFill>
                    <a:schemeClr val="tx1"/>
                  </a:solidFill>
                  <a:prstDash val="solid"/>
                </a:ln>
                <a:solidFill>
                  <a:srgbClr val="009999"/>
                </a:solidFill>
                <a:latin typeface="Arial" charset="0"/>
              </a:rPr>
              <a:t>GENERATION Z</a:t>
            </a:r>
            <a:endParaRPr lang="en-US" sz="3600" b="1" dirty="0">
              <a:ln w="10541" cmpd="sng">
                <a:solidFill>
                  <a:schemeClr val="tx1"/>
                </a:solidFill>
                <a:prstDash val="solid"/>
              </a:ln>
              <a:solidFill>
                <a:srgbClr val="009999"/>
              </a:solidFill>
              <a:latin typeface="Arial" charset="0"/>
            </a:endParaRPr>
          </a:p>
        </p:txBody>
      </p:sp>
      <p:sp>
        <p:nvSpPr>
          <p:cNvPr id="20" name="TextBox 19"/>
          <p:cNvSpPr txBox="1">
            <a:spLocks noChangeArrowheads="1"/>
          </p:cNvSpPr>
          <p:nvPr/>
        </p:nvSpPr>
        <p:spPr bwMode="auto">
          <a:xfrm>
            <a:off x="1628614" y="2590799"/>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spcBef>
                <a:spcPct val="0"/>
              </a:spcBef>
              <a:buClrTx/>
              <a:buSzTx/>
              <a:buFontTx/>
              <a:buNone/>
            </a:pPr>
            <a:r>
              <a:rPr lang="en-US" altLang="en-US" sz="2800" b="1" dirty="0"/>
              <a:t>POSITIVE </a:t>
            </a:r>
            <a:r>
              <a:rPr lang="en-US" altLang="en-US" sz="2800" b="1" dirty="0" smtClean="0"/>
              <a:t>TRAITS &amp;</a:t>
            </a:r>
            <a:endParaRPr lang="en-US" altLang="en-US" sz="2800" b="1" dirty="0"/>
          </a:p>
        </p:txBody>
      </p:sp>
      <p:sp>
        <p:nvSpPr>
          <p:cNvPr id="22" name="TextBox 21"/>
          <p:cNvSpPr txBox="1">
            <a:spLocks noChangeArrowheads="1"/>
          </p:cNvSpPr>
          <p:nvPr/>
        </p:nvSpPr>
        <p:spPr bwMode="auto">
          <a:xfrm>
            <a:off x="5105400" y="2600325"/>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spcBef>
                <a:spcPct val="0"/>
              </a:spcBef>
              <a:buClrTx/>
              <a:buSzTx/>
              <a:buFontTx/>
              <a:buNone/>
            </a:pPr>
            <a:r>
              <a:rPr lang="en-US" altLang="en-US" sz="2800" b="1" dirty="0"/>
              <a:t>CHALLENGES</a:t>
            </a:r>
          </a:p>
        </p:txBody>
      </p:sp>
      <p:sp>
        <p:nvSpPr>
          <p:cNvPr id="23" name="TextBox 22"/>
          <p:cNvSpPr txBox="1">
            <a:spLocks noChangeArrowheads="1"/>
          </p:cNvSpPr>
          <p:nvPr/>
        </p:nvSpPr>
        <p:spPr bwMode="auto">
          <a:xfrm>
            <a:off x="0" y="1752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a:spcBef>
                <a:spcPct val="0"/>
              </a:spcBef>
              <a:buClrTx/>
              <a:buSzTx/>
              <a:buFontTx/>
              <a:buNone/>
            </a:pPr>
            <a:r>
              <a:rPr lang="en-US" altLang="en-US" sz="3200" b="1"/>
              <a:t>EACH GENERATION CONTRIBUTES</a:t>
            </a:r>
          </a:p>
        </p:txBody>
      </p:sp>
    </p:spTree>
    <p:extLst>
      <p:ext uri="{BB962C8B-B14F-4D97-AF65-F5344CB8AC3E}">
        <p14:creationId xmlns:p14="http://schemas.microsoft.com/office/powerpoint/2010/main" val="36211614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hbr.org/resources/images/article_assets/2009/10/five-gens-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14375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255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www.atkearney.com/documents/10192/765383/FG-Gender-Matters-for-Generation-Y-1.png/5887e15d-7021-42b2-8ee2-26dfb9a9cbef?t=1362692249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542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ENERATION TIMELINE: 1922-1946 Veterans, Silent, Traditionalists; 1946-1964 Baby Boomers; 1965-1980 Generation X, Gen X, Xers; 1981-2000 Generation Y, Gen Y, Millennial, Echo Boom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838200"/>
            <a:ext cx="578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8" descr="TABLE: Personal and Lifestyle Characteristics by Generation (If you cannot read this image e-mail maxon@fdu.edu to receive a print edition of FDU 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163" y="2125851"/>
            <a:ext cx="5773738"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97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ABLE: Workplace Characteristics (If you cannot read this image e-mail maxon@fdu.edu to receive a print edition of FDU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2587"/>
            <a:ext cx="644366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717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3400</Words>
  <Application>Microsoft Office PowerPoint</Application>
  <PresentationFormat>On-screen Show (4:3)</PresentationFormat>
  <Paragraphs>422</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GENERATIONS IN THE WORKPLACE</vt:lpstr>
      <vt:lpstr>PowerPoint Presentation</vt:lpstr>
      <vt:lpstr>Generations  </vt:lpstr>
      <vt:lpstr>Generations Exercise</vt:lpstr>
      <vt:lpstr>PowerPoint Presentation</vt:lpstr>
      <vt:lpstr>PowerPoint Presentation</vt:lpstr>
      <vt:lpstr>PowerPoint Presentation</vt:lpstr>
      <vt:lpstr>PowerPoint Presentation</vt:lpstr>
      <vt:lpstr>What makes one generation different from another?</vt:lpstr>
      <vt:lpstr>Events and Experiences that Shaped Generations</vt:lpstr>
      <vt:lpstr>Events and Experiences that Shaped Generations</vt:lpstr>
      <vt:lpstr>Traditionalists</vt:lpstr>
      <vt:lpstr>Common Values</vt:lpstr>
      <vt:lpstr>Baby Boomers</vt:lpstr>
      <vt:lpstr>Common Values</vt:lpstr>
      <vt:lpstr>Generation X</vt:lpstr>
      <vt:lpstr>Common Values</vt:lpstr>
      <vt:lpstr>Millennials</vt:lpstr>
      <vt:lpstr>Common Values</vt:lpstr>
      <vt:lpstr>On-the-Job Strengths</vt:lpstr>
      <vt:lpstr>On-the-Job Strengths</vt:lpstr>
      <vt:lpstr>Generational Challenges  We Face in the Workplace</vt:lpstr>
      <vt:lpstr>On-the-Job Challenges</vt:lpstr>
      <vt:lpstr>On-the-Job Challenges</vt:lpstr>
      <vt:lpstr>Bridging the Generation Gaps</vt:lpstr>
      <vt:lpstr>Bridging the Generation Gaps</vt:lpstr>
      <vt:lpstr>Bridging the Generation Gaps</vt:lpstr>
      <vt:lpstr>Bridging the Generation Gaps</vt:lpstr>
      <vt:lpstr>When We are Focused We See with Clarity</vt:lpstr>
      <vt:lpstr>Call to Action!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Therese Valadez</cp:lastModifiedBy>
  <cp:revision>67</cp:revision>
  <cp:lastPrinted>2016-12-29T23:48:00Z</cp:lastPrinted>
  <dcterms:created xsi:type="dcterms:W3CDTF">2016-05-18T19:23:34Z</dcterms:created>
  <dcterms:modified xsi:type="dcterms:W3CDTF">2017-02-06T22:23:31Z</dcterms:modified>
</cp:coreProperties>
</file>