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79" r:id="rId5"/>
    <p:sldId id="278" r:id="rId6"/>
    <p:sldId id="276" r:id="rId7"/>
    <p:sldId id="266" r:id="rId8"/>
    <p:sldId id="264" r:id="rId9"/>
    <p:sldId id="263" r:id="rId10"/>
    <p:sldId id="262" r:id="rId11"/>
    <p:sldId id="261" r:id="rId12"/>
    <p:sldId id="260" r:id="rId13"/>
    <p:sldId id="259" r:id="rId14"/>
    <p:sldId id="284" r:id="rId15"/>
    <p:sldId id="258" r:id="rId16"/>
    <p:sldId id="282" r:id="rId17"/>
    <p:sldId id="283" r:id="rId18"/>
    <p:sldId id="280" r:id="rId19"/>
    <p:sldId id="267" r:id="rId20"/>
    <p:sldId id="269" r:id="rId21"/>
    <p:sldId id="270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5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2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6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97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8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5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8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9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A7B5F-1774-4673-A030-E1325C17EB97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51478" y="6365463"/>
            <a:ext cx="3429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n>
                  <a:noFill/>
                </a:ln>
                <a:solidFill>
                  <a:schemeClr val="bg1"/>
                </a:solidFill>
                <a:latin typeface="Goudy Old Style" pitchFamily="18" charset="0"/>
                <a:cs typeface="Times New Roman" pitchFamily="18" charset="0"/>
              </a:rPr>
              <a:t>Health and Wellness for all Arizonans</a:t>
            </a:r>
            <a:endParaRPr lang="en-US" sz="1600" b="1" i="1" dirty="0">
              <a:ln>
                <a:noFill/>
              </a:ln>
              <a:solidFill>
                <a:schemeClr val="bg1"/>
              </a:solidFill>
              <a:latin typeface="Goudy Old Style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753" y="5805488"/>
            <a:ext cx="731047" cy="5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7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pep.org/" TargetMode="External"/><Relationship Id="rId2" Type="http://schemas.openxmlformats.org/officeDocument/2006/relationships/hyperlink" Target="http://www.postpartum.net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fp.org/patient-care/nrn/studies/all/trippd/ppd-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jpg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 Partum Depression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Trupti K. Patel, MD</a:t>
            </a:r>
          </a:p>
          <a:p>
            <a:r>
              <a:rPr lang="en-US" dirty="0" smtClean="0"/>
              <a:t>Deputy Chief Medical Officer</a:t>
            </a:r>
          </a:p>
          <a:p>
            <a:r>
              <a:rPr lang="en-US" dirty="0" smtClean="0"/>
              <a:t>ADHS/Division of Behavioral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 Utah study, higher rates of PPD were noted among women who: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81661"/>
              </p:ext>
            </p:extLst>
          </p:nvPr>
        </p:nvGraphicFramePr>
        <p:xfrm>
          <a:off x="771525" y="1600200"/>
          <a:ext cx="7534275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3" imgW="7784702" imgH="4102990" progId="Word.Document.8">
                  <p:embed/>
                </p:oleObj>
              </mc:Choice>
              <mc:Fallback>
                <p:oleObj name="Document" r:id="rId3" imgW="7784702" imgH="410299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1600200"/>
                        <a:ext cx="7534275" cy="397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2652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PPD: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437227"/>
              </p:ext>
            </p:extLst>
          </p:nvPr>
        </p:nvGraphicFramePr>
        <p:xfrm>
          <a:off x="695325" y="1619250"/>
          <a:ext cx="7762875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Document" r:id="rId3" imgW="7784702" imgH="3928433" progId="Word.Document.8">
                  <p:embed/>
                </p:oleObj>
              </mc:Choice>
              <mc:Fallback>
                <p:oleObj name="Document" r:id="rId3" imgW="7784702" imgH="392843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1619250"/>
                        <a:ext cx="7762875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13545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be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Screen all women for PPD during WIC visits!</a:t>
            </a:r>
          </a:p>
          <a:p>
            <a:pPr marL="0" indent="0">
              <a:buNone/>
            </a:pPr>
            <a:r>
              <a:rPr lang="en-US" dirty="0" smtClean="0"/>
              <a:t>Why? Because:</a:t>
            </a:r>
          </a:p>
          <a:p>
            <a:pPr lvl="1"/>
            <a:r>
              <a:rPr lang="en-US" dirty="0" smtClean="0"/>
              <a:t>a woman may be unable to recognize she is depressed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ay believe her symptoms are “normal” for a new mom</a:t>
            </a:r>
          </a:p>
          <a:p>
            <a:pPr lvl="1"/>
            <a:r>
              <a:rPr lang="en-US" dirty="0"/>
              <a:t>Fear being labeled a “bad mother” if she admits her maternal experience does not meet society’s picture of </a:t>
            </a:r>
            <a:r>
              <a:rPr lang="en-US" dirty="0" smtClean="0"/>
              <a:t>bliss</a:t>
            </a:r>
          </a:p>
          <a:p>
            <a:pPr lvl="1"/>
            <a:r>
              <a:rPr lang="en-US" dirty="0"/>
              <a:t>may fear her baby will be taken from her if she admits to her “crazy” symptoms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467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tools available:</a:t>
            </a:r>
          </a:p>
          <a:p>
            <a:r>
              <a:rPr lang="en-US" dirty="0" smtClean="0"/>
              <a:t>Edinburgh Postnatal Depression Scale</a:t>
            </a:r>
          </a:p>
          <a:p>
            <a:r>
              <a:rPr lang="en-US" dirty="0" smtClean="0"/>
              <a:t>PHQ-9</a:t>
            </a:r>
          </a:p>
          <a:p>
            <a:r>
              <a:rPr lang="en-US" dirty="0" smtClean="0"/>
              <a:t>The Mills Depression &amp; Anxiety Checklist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The Center for Epidemiological Studies Depression Scale (CES-D)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Ask three simple questions:</a:t>
            </a:r>
          </a:p>
          <a:p>
            <a:pPr lvl="1"/>
            <a:r>
              <a:rPr lang="en-US" dirty="0" smtClean="0"/>
              <a:t>Have you felt overwhelmed in the last 7 days?</a:t>
            </a:r>
          </a:p>
          <a:p>
            <a:pPr lvl="1"/>
            <a:r>
              <a:rPr lang="en-US" dirty="0" smtClean="0"/>
              <a:t>Do you have thoughts of harming yourself or your child?</a:t>
            </a:r>
          </a:p>
          <a:p>
            <a:pPr lvl="1"/>
            <a:r>
              <a:rPr lang="en-US" dirty="0" smtClean="0"/>
              <a:t>Are you having difficulty adjusting to your new role as a mother?</a:t>
            </a:r>
          </a:p>
          <a:p>
            <a:r>
              <a:rPr lang="en-US" dirty="0" smtClean="0"/>
              <a:t>If they answer yes to any of the above questions, then provide referrals to public health nurses or their health care provider</a:t>
            </a:r>
            <a:r>
              <a:rPr lang="en-US" dirty="0"/>
              <a:t> </a:t>
            </a:r>
            <a:r>
              <a:rPr lang="en-US" dirty="0" smtClean="0"/>
              <a:t>who can </a:t>
            </a:r>
            <a:r>
              <a:rPr lang="en-US" smtClean="0"/>
              <a:t>screen them.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414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Edinburgh Postnatal Depression Scale</a:t>
            </a:r>
            <a:br>
              <a:rPr lang="en-US" dirty="0" smtClean="0"/>
            </a:br>
            <a:r>
              <a:rPr lang="en-US" dirty="0" smtClean="0"/>
              <a:t>(EPDS):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Specifically for PPD</a:t>
            </a:r>
          </a:p>
          <a:p>
            <a:r>
              <a:rPr lang="en-US" dirty="0" smtClean="0"/>
              <a:t>It is sensitive but not specific: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hat means it identifies almost all women who might be depressed, but also identifies some women who are not depressed (false positives)</a:t>
            </a:r>
          </a:p>
          <a:p>
            <a:pPr lvl="1"/>
            <a:r>
              <a:rPr lang="en-US" dirty="0" smtClean="0"/>
              <a:t>it can be preliminarily scored and forwarded to a physician for further review based on the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4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EPDS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</a:t>
            </a:r>
            <a:r>
              <a:rPr lang="en-US" dirty="0"/>
              <a:t>for home or outpatient use</a:t>
            </a:r>
          </a:p>
          <a:p>
            <a:r>
              <a:rPr lang="en-US" dirty="0"/>
              <a:t>Consists of 10 questions</a:t>
            </a:r>
          </a:p>
          <a:p>
            <a:r>
              <a:rPr lang="en-US" dirty="0"/>
              <a:t>Can be completed in </a:t>
            </a:r>
            <a:r>
              <a:rPr lang="en-US" dirty="0" smtClean="0"/>
              <a:t>approximately </a:t>
            </a:r>
            <a:r>
              <a:rPr lang="en-US" dirty="0"/>
              <a:t>5 minutes</a:t>
            </a:r>
          </a:p>
          <a:p>
            <a:r>
              <a:rPr lang="en-US" dirty="0"/>
              <a:t>Reviews feelings </a:t>
            </a:r>
            <a:r>
              <a:rPr lang="en-US" dirty="0" smtClean="0"/>
              <a:t>from the </a:t>
            </a:r>
            <a:r>
              <a:rPr lang="en-US" dirty="0"/>
              <a:t>previous 7 days</a:t>
            </a:r>
          </a:p>
          <a:p>
            <a:r>
              <a:rPr lang="en-US" dirty="0"/>
              <a:t>Scored 0-3 depending on symptom severity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2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EPDS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Interpreting the scores:</a:t>
            </a:r>
          </a:p>
          <a:p>
            <a:pPr lvl="1"/>
            <a:r>
              <a:rPr lang="en-US" dirty="0" smtClean="0"/>
              <a:t>9 or less 		low depression concerns</a:t>
            </a:r>
          </a:p>
          <a:p>
            <a:pPr lvl="1"/>
            <a:r>
              <a:rPr lang="en-US" dirty="0" smtClean="0"/>
              <a:t>10 – 12 		modest concern</a:t>
            </a:r>
          </a:p>
          <a:p>
            <a:pPr lvl="1"/>
            <a:r>
              <a:rPr lang="en-US" dirty="0" smtClean="0"/>
              <a:t>13 – 18 		moderate concern</a:t>
            </a:r>
          </a:p>
          <a:p>
            <a:pPr lvl="1"/>
            <a:r>
              <a:rPr lang="en-US" dirty="0" smtClean="0"/>
              <a:t>19 and above		likely to have depression 					concern and worry about 				suicide risk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26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pateltk.HS\Desktop\pdf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" t="1250"/>
          <a:stretch/>
        </p:blipFill>
        <p:spPr bwMode="auto">
          <a:xfrm>
            <a:off x="2381250" y="438149"/>
            <a:ext cx="4324350" cy="526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436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Treatments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" t="1630" b="-1"/>
          <a:stretch/>
        </p:blipFill>
        <p:spPr bwMode="auto">
          <a:xfrm>
            <a:off x="2362200" y="323849"/>
            <a:ext cx="4652963" cy="5439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87613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Record of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Hippocrates in the 4</a:t>
            </a:r>
            <a:r>
              <a:rPr lang="en-US" baseline="30000" dirty="0" smtClean="0"/>
              <a:t>th</a:t>
            </a:r>
            <a:r>
              <a:rPr lang="en-US" dirty="0" smtClean="0"/>
              <a:t> Century provided the first description of depression</a:t>
            </a:r>
          </a:p>
          <a:p>
            <a:r>
              <a:rPr lang="en-US" dirty="0" smtClean="0"/>
              <a:t>He called it “melancholia”</a:t>
            </a:r>
          </a:p>
          <a:p>
            <a:r>
              <a:rPr lang="en-US" dirty="0" smtClean="0"/>
              <a:t>Believed it was caused by excess black bile in the brain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Areti</a:t>
            </a:r>
            <a:r>
              <a:rPr lang="en-US" dirty="0" smtClean="0"/>
              <a:t> &amp; </a:t>
            </a:r>
            <a:r>
              <a:rPr lang="en-US" dirty="0" err="1" smtClean="0"/>
              <a:t>Bemporad</a:t>
            </a:r>
            <a:r>
              <a:rPr lang="en-US" dirty="0" smtClean="0"/>
              <a:t>, 1978)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810000"/>
            <a:ext cx="2724194" cy="189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found at risk for PPD, refer the patient to their PCP especially if they are family physicians</a:t>
            </a:r>
          </a:p>
          <a:p>
            <a:r>
              <a:rPr lang="en-US" dirty="0" smtClean="0"/>
              <a:t>Or refer the patient back to their OB/</a:t>
            </a:r>
            <a:r>
              <a:rPr lang="en-US" dirty="0" err="1" smtClean="0"/>
              <a:t>Gyn</a:t>
            </a:r>
            <a:endParaRPr lang="en-US" dirty="0" smtClean="0"/>
          </a:p>
          <a:p>
            <a:r>
              <a:rPr lang="en-US" dirty="0" smtClean="0"/>
              <a:t>If patient is to found to be at higher risk, i.e., suicidal, refer to a crisis line or emergent psychiatric evaluation</a:t>
            </a:r>
          </a:p>
          <a:p>
            <a:r>
              <a:rPr lang="en-US" dirty="0" smtClean="0"/>
              <a:t>If patient has other psychiatric history then consider referring them to the Regional Behavioral Health Authority (RBHA) especially if they have not been previously in the T/RHBA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5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Options include:</a:t>
            </a:r>
          </a:p>
          <a:p>
            <a:pPr lvl="1"/>
            <a:r>
              <a:rPr lang="en-US" dirty="0" smtClean="0"/>
              <a:t>Pharmacological treatments</a:t>
            </a:r>
          </a:p>
          <a:p>
            <a:pPr lvl="1"/>
            <a:r>
              <a:rPr lang="en-US" dirty="0" smtClean="0"/>
              <a:t>Counseling, individual and/or group</a:t>
            </a:r>
          </a:p>
          <a:p>
            <a:pPr lvl="1"/>
            <a:r>
              <a:rPr lang="en-US" dirty="0" smtClean="0"/>
              <a:t>Support groups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733799"/>
            <a:ext cx="3347758" cy="20789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545077"/>
            <a:ext cx="3809999" cy="217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7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Healthy Families Arizona</a:t>
            </a:r>
          </a:p>
          <a:p>
            <a:pPr lvl="1"/>
            <a:r>
              <a:rPr lang="en-US" dirty="0" smtClean="0"/>
              <a:t>www.azdes.gov/healthy_families_arizona</a:t>
            </a:r>
          </a:p>
          <a:p>
            <a:r>
              <a:rPr lang="en-US" dirty="0" smtClean="0"/>
              <a:t>Postpartum Support International</a:t>
            </a:r>
          </a:p>
          <a:p>
            <a:pPr lvl="1"/>
            <a:r>
              <a:rPr lang="en-US" dirty="0" smtClean="0">
                <a:hlinkClick r:id="rId2"/>
              </a:rPr>
              <a:t>www.postpartum.net</a:t>
            </a:r>
            <a:endParaRPr lang="en-US" dirty="0" smtClean="0"/>
          </a:p>
          <a:p>
            <a:r>
              <a:rPr lang="en-US" dirty="0" smtClean="0"/>
              <a:t>Postpartum Education for Parents</a:t>
            </a:r>
          </a:p>
          <a:p>
            <a:pPr lvl="1"/>
            <a:r>
              <a:rPr lang="en-US" dirty="0" smtClean="0">
                <a:hlinkClick r:id="rId3"/>
              </a:rPr>
              <a:t>www.sbpep.org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212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Postpartum depression:</a:t>
            </a:r>
          </a:p>
          <a:p>
            <a:pPr lvl="1"/>
            <a:r>
              <a:rPr lang="en-US" dirty="0"/>
              <a:t> is relatively common</a:t>
            </a:r>
          </a:p>
          <a:p>
            <a:pPr lvl="1"/>
            <a:r>
              <a:rPr lang="en-US" dirty="0"/>
              <a:t>may have long-term consequences for mother, infant &amp; family</a:t>
            </a:r>
          </a:p>
          <a:p>
            <a:pPr lvl="1"/>
            <a:r>
              <a:rPr lang="en-US" dirty="0"/>
              <a:t>is easily missed</a:t>
            </a:r>
          </a:p>
          <a:p>
            <a:pPr lvl="1"/>
            <a:r>
              <a:rPr lang="en-US" dirty="0"/>
              <a:t>should be screened for</a:t>
            </a:r>
          </a:p>
          <a:p>
            <a:pPr lvl="1"/>
            <a:r>
              <a:rPr lang="en-US" dirty="0"/>
              <a:t>can be treated successfully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200400"/>
            <a:ext cx="37719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4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876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buAutoNum type="arabicPeriod"/>
            </a:pPr>
            <a:r>
              <a:rPr lang="en-US" sz="1900" dirty="0" smtClean="0"/>
              <a:t>Beck </a:t>
            </a:r>
            <a:r>
              <a:rPr lang="en-US" sz="1900" dirty="0"/>
              <a:t>AT, Ward, CH, Mendelson M, Mock J, Erbaugh J. An inventory for measuring depression. </a:t>
            </a:r>
            <a:r>
              <a:rPr lang="en-US" sz="1900" u="sng" dirty="0"/>
              <a:t>Archives of General Psychiatry</a:t>
            </a:r>
            <a:r>
              <a:rPr lang="en-US" sz="1900" dirty="0"/>
              <a:t>. (June 1961). 4:6:561-571</a:t>
            </a:r>
            <a:r>
              <a:rPr lang="en-US" sz="1900" dirty="0" smtClean="0"/>
              <a:t>.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 smtClean="0"/>
              <a:t>2.       Cox </a:t>
            </a:r>
            <a:r>
              <a:rPr lang="en-US" sz="1900" dirty="0"/>
              <a:t>JL, Holden, JM, Sagovsky R. Edinburgh </a:t>
            </a:r>
            <a:r>
              <a:rPr lang="en-US" sz="1900" dirty="0" err="1" smtClean="0"/>
              <a:t>Postnata</a:t>
            </a:r>
            <a:endParaRPr lang="en-US" sz="19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  </a:t>
            </a:r>
            <a:r>
              <a:rPr lang="en-US" sz="1900" dirty="0" smtClean="0"/>
              <a:t>l </a:t>
            </a:r>
            <a:r>
              <a:rPr lang="en-US" sz="1900" dirty="0"/>
              <a:t>Depression Scale (EPDS). </a:t>
            </a:r>
            <a:r>
              <a:rPr lang="en-US" sz="1900" u="sng" dirty="0"/>
              <a:t>British Journal of Psychiatry.</a:t>
            </a:r>
            <a:r>
              <a:rPr lang="en-US" sz="1900" dirty="0"/>
              <a:t> (1987). 150:782-786</a:t>
            </a:r>
            <a:r>
              <a:rPr lang="en-US" sz="19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900" dirty="0"/>
          </a:p>
          <a:p>
            <a:pPr marL="514350" indent="-514350">
              <a:lnSpc>
                <a:spcPct val="90000"/>
              </a:lnSpc>
              <a:buAutoNum type="arabicPeriod" startAt="3"/>
            </a:pPr>
            <a:r>
              <a:rPr lang="en-US" sz="1900" dirty="0" smtClean="0"/>
              <a:t>Epperson </a:t>
            </a:r>
            <a:r>
              <a:rPr lang="en-US" sz="1900" dirty="0"/>
              <a:t>CN. Postpartum major depression: detection &amp; treatment. </a:t>
            </a:r>
            <a:r>
              <a:rPr lang="en-US" sz="1900" u="sng" dirty="0"/>
              <a:t>American Family Physician.</a:t>
            </a:r>
            <a:r>
              <a:rPr lang="en-US" sz="1900" dirty="0"/>
              <a:t> (April 15, 1999). 59:8:2247-2254</a:t>
            </a:r>
            <a:r>
              <a:rPr lang="en-US" sz="1900" dirty="0" smtClean="0"/>
              <a:t>.</a:t>
            </a:r>
          </a:p>
          <a:p>
            <a:pPr marL="514350" indent="-514350">
              <a:lnSpc>
                <a:spcPct val="90000"/>
              </a:lnSpc>
              <a:buAutoNum type="arabicPeriod" startAt="3"/>
            </a:pPr>
            <a:endParaRPr lang="en-US" sz="1900" dirty="0"/>
          </a:p>
          <a:p>
            <a:pPr marL="514350" indent="-514350">
              <a:lnSpc>
                <a:spcPct val="90000"/>
              </a:lnSpc>
              <a:buAutoNum type="arabicPeriod" startAt="4"/>
            </a:pPr>
            <a:r>
              <a:rPr lang="en-US" sz="1900" dirty="0" err="1" smtClean="0"/>
              <a:t>Mandl</a:t>
            </a:r>
            <a:r>
              <a:rPr lang="en-US" sz="1900" dirty="0" smtClean="0"/>
              <a:t> </a:t>
            </a:r>
            <a:r>
              <a:rPr lang="en-US" sz="1900" dirty="0"/>
              <a:t>KD, Tronick EZ, Brennan TA, Alpert HR, Homer J. Infant health care use and maternal depression. </a:t>
            </a:r>
            <a:r>
              <a:rPr lang="en-US" sz="1900" u="sng" dirty="0"/>
              <a:t>Archives of Pediatric Adolescent Medicine</a:t>
            </a:r>
            <a:r>
              <a:rPr lang="en-US" sz="1900" dirty="0"/>
              <a:t>. (1999). 153:(8):808-813</a:t>
            </a:r>
            <a:r>
              <a:rPr lang="en-US" sz="1900" dirty="0" smtClean="0"/>
              <a:t>.</a:t>
            </a:r>
          </a:p>
          <a:p>
            <a:pPr marL="514350" indent="-514350">
              <a:lnSpc>
                <a:spcPct val="90000"/>
              </a:lnSpc>
              <a:buAutoNum type="arabicPeriod" startAt="4"/>
            </a:pPr>
            <a:endParaRPr lang="en-US" sz="1900" dirty="0"/>
          </a:p>
          <a:p>
            <a:pPr marL="457200" indent="-457200">
              <a:lnSpc>
                <a:spcPct val="90000"/>
              </a:lnSpc>
              <a:buAutoNum type="arabicPeriod" startAt="5"/>
            </a:pPr>
            <a:r>
              <a:rPr lang="en-US" sz="1900" dirty="0" smtClean="0"/>
              <a:t>Stowe </a:t>
            </a:r>
            <a:r>
              <a:rPr lang="en-US" sz="1900" dirty="0"/>
              <a:t>Z. Depression after childbirth: I it the “baby blues” or something </a:t>
            </a:r>
            <a:r>
              <a:rPr lang="en-US" sz="1900" dirty="0" smtClean="0"/>
              <a:t>            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 smtClean="0"/>
              <a:t>        more? Pfizer </a:t>
            </a:r>
            <a:r>
              <a:rPr lang="en-US" sz="1900" dirty="0"/>
              <a:t>Inc. January 1998</a:t>
            </a:r>
            <a:r>
              <a:rPr lang="en-US" sz="1900" dirty="0" smtClean="0"/>
              <a:t>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531214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>
            <a:noAutofit/>
          </a:bodyPr>
          <a:lstStyle/>
          <a:p>
            <a:pPr marL="457200" indent="-457200">
              <a:lnSpc>
                <a:spcPct val="90000"/>
              </a:lnSpc>
              <a:buAutoNum type="arabicPeriod" startAt="6"/>
            </a:pPr>
            <a:r>
              <a:rPr lang="en-US" sz="1900" dirty="0" smtClean="0"/>
              <a:t>Stowe </a:t>
            </a:r>
            <a:r>
              <a:rPr lang="en-US" sz="1900" dirty="0"/>
              <a:t>ZN, </a:t>
            </a:r>
            <a:r>
              <a:rPr lang="en-US" sz="1900" dirty="0" err="1"/>
              <a:t>Nemeroff</a:t>
            </a:r>
            <a:r>
              <a:rPr lang="en-US" sz="1900" dirty="0"/>
              <a:t> CB. Women at risk for postpartum-onset major depression. </a:t>
            </a:r>
            <a:r>
              <a:rPr lang="en-US" sz="1900" u="sng" dirty="0"/>
              <a:t>American Journal of Obstetrics &amp; Gynecology</a:t>
            </a:r>
            <a:r>
              <a:rPr lang="en-US" sz="1900" dirty="0"/>
              <a:t>. (August 1995). 173:2:639-645</a:t>
            </a:r>
            <a:r>
              <a:rPr lang="en-US" sz="1900" dirty="0" smtClean="0"/>
              <a:t>.</a:t>
            </a:r>
          </a:p>
          <a:p>
            <a:pPr marL="457200" indent="-457200">
              <a:lnSpc>
                <a:spcPct val="90000"/>
              </a:lnSpc>
              <a:buAutoNum type="arabicPeriod" startAt="6"/>
            </a:pPr>
            <a:endParaRPr lang="en-US" sz="1900" dirty="0"/>
          </a:p>
          <a:p>
            <a:pPr marL="457200" indent="-457200">
              <a:lnSpc>
                <a:spcPct val="90000"/>
              </a:lnSpc>
              <a:buAutoNum type="arabicPeriod" startAt="7"/>
            </a:pPr>
            <a:r>
              <a:rPr lang="en-US" sz="1900" dirty="0" smtClean="0"/>
              <a:t>Utah </a:t>
            </a:r>
            <a:r>
              <a:rPr lang="en-US" sz="1900" dirty="0"/>
              <a:t>Department of Health. (2001). [Untitled]. Unpublished Maternal Mortality </a:t>
            </a:r>
            <a:r>
              <a:rPr lang="en-US" sz="1900" dirty="0" smtClean="0"/>
              <a:t>Review</a:t>
            </a:r>
          </a:p>
          <a:p>
            <a:pPr marL="457200" indent="-457200">
              <a:lnSpc>
                <a:spcPct val="90000"/>
              </a:lnSpc>
              <a:buAutoNum type="arabicPeriod" startAt="7"/>
            </a:pPr>
            <a:endParaRPr lang="en-US" sz="1900" dirty="0"/>
          </a:p>
          <a:p>
            <a:pPr marL="457200" indent="-457200">
              <a:buAutoNum type="arabicPeriod" startAt="8"/>
            </a:pPr>
            <a:r>
              <a:rPr lang="en-US" sz="1900" dirty="0" smtClean="0"/>
              <a:t>Utah </a:t>
            </a:r>
            <a:r>
              <a:rPr lang="en-US" sz="1900" dirty="0"/>
              <a:t>Department of Health. (2001). [Untitled]. Unpublished PRAMS data</a:t>
            </a:r>
            <a:r>
              <a:rPr lang="en-US" sz="1900" dirty="0" smtClean="0"/>
              <a:t>.</a:t>
            </a:r>
          </a:p>
          <a:p>
            <a:pPr marL="457200" indent="-457200">
              <a:buAutoNum type="arabicPeriod" startAt="8"/>
            </a:pPr>
            <a:endParaRPr lang="en-US" sz="1900" dirty="0"/>
          </a:p>
          <a:p>
            <a:pPr marL="457200" indent="-457200">
              <a:buAutoNum type="arabicPeriod" startAt="9"/>
            </a:pPr>
            <a:r>
              <a:rPr lang="en-US" sz="1900" dirty="0" err="1" smtClean="0"/>
              <a:t>Whiffen</a:t>
            </a:r>
            <a:r>
              <a:rPr lang="en-US" sz="1900" dirty="0" smtClean="0"/>
              <a:t> </a:t>
            </a:r>
            <a:r>
              <a:rPr lang="en-US" sz="1900" dirty="0"/>
              <a:t>VE, Gotlib IH. Infants of postpartum depressed mothers: temperament and cognitive status. </a:t>
            </a:r>
            <a:r>
              <a:rPr lang="en-US" sz="1900" u="sng" dirty="0"/>
              <a:t>Journal of Abnormal Psychology</a:t>
            </a:r>
            <a:r>
              <a:rPr lang="en-US" sz="1900" dirty="0"/>
              <a:t>. (1989). 98:3:274-279</a:t>
            </a:r>
            <a:r>
              <a:rPr lang="en-US" sz="1900" dirty="0" smtClean="0"/>
              <a:t>.</a:t>
            </a:r>
          </a:p>
          <a:p>
            <a:pPr marL="457200" indent="-457200">
              <a:buAutoNum type="arabicPeriod" startAt="9"/>
            </a:pPr>
            <a:endParaRPr lang="en-US" sz="1900" dirty="0"/>
          </a:p>
          <a:p>
            <a:pPr marL="0" indent="0">
              <a:buNone/>
            </a:pPr>
            <a:r>
              <a:rPr lang="en-US" sz="1900" dirty="0" smtClean="0"/>
              <a:t>10.    AAFP.org</a:t>
            </a:r>
            <a:r>
              <a:rPr lang="en-US" sz="1900" dirty="0"/>
              <a:t>:  </a:t>
            </a:r>
            <a:r>
              <a:rPr lang="en-US" sz="1900" dirty="0">
                <a:hlinkClick r:id="rId2"/>
              </a:rPr>
              <a:t>http://</a:t>
            </a:r>
            <a:r>
              <a:rPr lang="en-US" sz="1900" dirty="0" smtClean="0">
                <a:hlinkClick r:id="rId2"/>
              </a:rPr>
              <a:t>www.aafp.org/patient-care/nrn/studies/all/trippd/ppd-</a:t>
            </a:r>
            <a:r>
              <a:rPr lang="en-US" sz="1900" dirty="0" smtClean="0"/>
              <a:t> </a:t>
            </a:r>
          </a:p>
          <a:p>
            <a:pPr marL="0" indent="0"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</a:t>
            </a:r>
            <a:r>
              <a:rPr lang="en-US" sz="1900" dirty="0" smtClean="0"/>
              <a:t>toolkit.html</a:t>
            </a:r>
          </a:p>
          <a:p>
            <a:pPr marL="0" indent="0">
              <a:buNone/>
            </a:pPr>
            <a:endParaRPr lang="en-US" sz="1900" dirty="0" smtClean="0"/>
          </a:p>
          <a:p>
            <a:pPr marL="0" indent="0"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2708382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it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Postpartum Period is typically the first six weeks after delivery.  </a:t>
            </a:r>
          </a:p>
          <a:p>
            <a:r>
              <a:rPr lang="en-US" dirty="0" smtClean="0"/>
              <a:t>50</a:t>
            </a:r>
            <a:r>
              <a:rPr lang="en-US" dirty="0"/>
              <a:t>% -</a:t>
            </a:r>
            <a:r>
              <a:rPr lang="en-US" dirty="0" smtClean="0"/>
              <a:t> </a:t>
            </a:r>
            <a:r>
              <a:rPr lang="en-US" dirty="0"/>
              <a:t>80% of women experience transient “baby blues” within the first two weeks following </a:t>
            </a:r>
            <a:r>
              <a:rPr lang="en-US" dirty="0" smtClean="0"/>
              <a:t>delivery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3748086"/>
            <a:ext cx="29718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50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it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0.1% to 0.2% of women experience postpartum psychosis usually within the first  </a:t>
            </a:r>
            <a:r>
              <a:rPr lang="en-US" dirty="0" smtClean="0"/>
              <a:t>4 </a:t>
            </a:r>
            <a:r>
              <a:rPr lang="en-US" dirty="0"/>
              <a:t>weeks following delivery</a:t>
            </a:r>
          </a:p>
          <a:p>
            <a:endParaRPr lang="en-US" dirty="0" smtClean="0"/>
          </a:p>
          <a:p>
            <a:r>
              <a:rPr lang="en-US" dirty="0" smtClean="0"/>
              <a:t>Postpartum </a:t>
            </a:r>
            <a:r>
              <a:rPr lang="en-US" dirty="0"/>
              <a:t>Depression (PPD) can occur anytime during the first twelve months after delivery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98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worry about PPD?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are at increased risk of mood disorders during periods of hormonal fluctuation-</a:t>
            </a:r>
          </a:p>
          <a:p>
            <a:pPr lvl="1"/>
            <a:r>
              <a:rPr lang="en-US" dirty="0" smtClean="0"/>
              <a:t>Premenstrual</a:t>
            </a:r>
          </a:p>
          <a:p>
            <a:pPr lvl="1"/>
            <a:r>
              <a:rPr lang="en-US" dirty="0" smtClean="0"/>
              <a:t>Postpartum</a:t>
            </a:r>
          </a:p>
          <a:p>
            <a:pPr lvl="1"/>
            <a:r>
              <a:rPr lang="en-US" dirty="0" smtClean="0"/>
              <a:t>Perimenopausal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666999"/>
            <a:ext cx="431482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79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worry about PPD?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incidence of depression among women peaks between 18-44 years of age (the child bearing age)</a:t>
            </a:r>
          </a:p>
          <a:p>
            <a:endParaRPr lang="en-US" dirty="0" smtClean="0"/>
          </a:p>
          <a:p>
            <a:r>
              <a:rPr lang="en-US" dirty="0" smtClean="0"/>
              <a:t>PPD is common</a:t>
            </a:r>
          </a:p>
          <a:p>
            <a:pPr lvl="1"/>
            <a:r>
              <a:rPr lang="en-US" dirty="0" smtClean="0"/>
              <a:t>6.8 – 16.5% of women experience PPD also known as Postpartum Major Depression (PMD)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46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PPD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Impacts on:</a:t>
            </a:r>
          </a:p>
          <a:p>
            <a:pPr lvl="1"/>
            <a:r>
              <a:rPr lang="en-US" dirty="0" smtClean="0"/>
              <a:t>Baby:</a:t>
            </a:r>
          </a:p>
          <a:p>
            <a:pPr lvl="2"/>
            <a:r>
              <a:rPr lang="en-US" dirty="0" smtClean="0"/>
              <a:t>Delayed cognitive and psychological development</a:t>
            </a:r>
          </a:p>
          <a:p>
            <a:pPr lvl="2"/>
            <a:r>
              <a:rPr lang="en-US" dirty="0" smtClean="0"/>
              <a:t>Fussier and vocalize less</a:t>
            </a:r>
          </a:p>
          <a:p>
            <a:pPr lvl="2"/>
            <a:r>
              <a:rPr lang="en-US" dirty="0" smtClean="0"/>
              <a:t>Delayed motor skills</a:t>
            </a:r>
          </a:p>
          <a:p>
            <a:pPr lvl="2"/>
            <a:r>
              <a:rPr lang="en-US" dirty="0" smtClean="0"/>
              <a:t>Increased healthcare resource use</a:t>
            </a:r>
            <a:endParaRPr lang="en-US" dirty="0"/>
          </a:p>
          <a:p>
            <a:pPr lvl="1"/>
            <a:r>
              <a:rPr lang="en-US" dirty="0" smtClean="0"/>
              <a:t>Marriage &amp; Partnerships</a:t>
            </a:r>
          </a:p>
          <a:p>
            <a:pPr lvl="2"/>
            <a:r>
              <a:rPr lang="en-US" dirty="0" smtClean="0"/>
              <a:t>Doubles risk of dissolution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352800"/>
            <a:ext cx="2756646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4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symptoms of PPD?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111594"/>
              </p:ext>
            </p:extLst>
          </p:nvPr>
        </p:nvGraphicFramePr>
        <p:xfrm>
          <a:off x="876300" y="1320800"/>
          <a:ext cx="7343775" cy="500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3" imgW="7916738" imgH="5394353" progId="Word.Document.8">
                  <p:embed/>
                </p:oleObj>
              </mc:Choice>
              <mc:Fallback>
                <p:oleObj name="Document" r:id="rId3" imgW="7916738" imgH="539435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1320800"/>
                        <a:ext cx="7343775" cy="500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886200"/>
            <a:ext cx="2362199" cy="182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4706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PPD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Symptoms </a:t>
            </a:r>
            <a:r>
              <a:rPr lang="en-US" dirty="0" smtClean="0"/>
              <a:t>range:</a:t>
            </a:r>
            <a:endParaRPr lang="en-US" dirty="0"/>
          </a:p>
          <a:p>
            <a:pPr lvl="1"/>
            <a:r>
              <a:rPr lang="en-US" dirty="0"/>
              <a:t>from mild dysphoria</a:t>
            </a:r>
          </a:p>
          <a:p>
            <a:pPr lvl="1"/>
            <a:r>
              <a:rPr lang="en-US" dirty="0"/>
              <a:t>to suicidal ideation</a:t>
            </a:r>
          </a:p>
          <a:p>
            <a:pPr lvl="1"/>
            <a:r>
              <a:rPr lang="en-US" dirty="0"/>
              <a:t>to psychotic depression</a:t>
            </a:r>
          </a:p>
          <a:p>
            <a:r>
              <a:rPr lang="en-US" dirty="0" smtClean="0"/>
              <a:t>PPD </a:t>
            </a:r>
            <a:r>
              <a:rPr lang="en-US" dirty="0"/>
              <a:t>Symptoms don’t last for just a few days</a:t>
            </a:r>
          </a:p>
          <a:p>
            <a:pPr lvl="1"/>
            <a:r>
              <a:rPr lang="en-US" dirty="0"/>
              <a:t>1/2 of the women are symptomatic for 6 months</a:t>
            </a:r>
          </a:p>
          <a:p>
            <a:pPr lvl="1"/>
            <a:r>
              <a:rPr lang="en-US" dirty="0"/>
              <a:t>1/3 of women continue to be symptomatic at 12 </a:t>
            </a:r>
            <a:r>
              <a:rPr lang="en-US" dirty="0" smtClean="0"/>
              <a:t>months especially if untreated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7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hs-landscape-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adhs-landscape-master</Template>
  <TotalTime>7366</TotalTime>
  <Words>953</Words>
  <Application>Microsoft Office PowerPoint</Application>
  <PresentationFormat>On-screen Show (4:3)</PresentationFormat>
  <Paragraphs>132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adhs-landscape-master</vt:lpstr>
      <vt:lpstr>Microsoft Word 97 - 2003 Document</vt:lpstr>
      <vt:lpstr>Post Partum Depression</vt:lpstr>
      <vt:lpstr>First Record of Depression</vt:lpstr>
      <vt:lpstr>When does it occur?</vt:lpstr>
      <vt:lpstr>When does it occur?</vt:lpstr>
      <vt:lpstr>Why worry about PPD?</vt:lpstr>
      <vt:lpstr>Why worry about PPD?</vt:lpstr>
      <vt:lpstr>Impact of PPD</vt:lpstr>
      <vt:lpstr>What are the symptoms of PPD?</vt:lpstr>
      <vt:lpstr>Symptoms of PPD</vt:lpstr>
      <vt:lpstr>In a Utah study, higher rates of PPD were noted among women who:</vt:lpstr>
      <vt:lpstr>Risk Factors for PPD:</vt:lpstr>
      <vt:lpstr>What can be done?</vt:lpstr>
      <vt:lpstr>Screening</vt:lpstr>
      <vt:lpstr>Screening</vt:lpstr>
      <vt:lpstr>Edinburgh Postnatal Depression Scale (EPDS):</vt:lpstr>
      <vt:lpstr>EPDS Scoring</vt:lpstr>
      <vt:lpstr>EPDS Scoring</vt:lpstr>
      <vt:lpstr>PowerPoint Presentation</vt:lpstr>
      <vt:lpstr>Treatments</vt:lpstr>
      <vt:lpstr>Treatment</vt:lpstr>
      <vt:lpstr>Treatment</vt:lpstr>
      <vt:lpstr>Resources</vt:lpstr>
      <vt:lpstr>Summary</vt:lpstr>
      <vt:lpstr>References</vt:lpstr>
      <vt:lpstr>References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Gannon Wegner</dc:creator>
  <cp:lastModifiedBy>Mary Ann Souch</cp:lastModifiedBy>
  <cp:revision>33</cp:revision>
  <dcterms:created xsi:type="dcterms:W3CDTF">2013-12-19T23:26:39Z</dcterms:created>
  <dcterms:modified xsi:type="dcterms:W3CDTF">2015-01-28T16:06:06Z</dcterms:modified>
</cp:coreProperties>
</file>