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9" r:id="rId2"/>
    <p:sldId id="260" r:id="rId3"/>
    <p:sldId id="261" r:id="rId4"/>
    <p:sldId id="262" r:id="rId5"/>
    <p:sldId id="263" r:id="rId6"/>
    <p:sldId id="264" r:id="rId7"/>
    <p:sldId id="265" r:id="rId8"/>
    <p:sldId id="266" r:id="rId9"/>
    <p:sldId id="268" r:id="rId10"/>
    <p:sldId id="269" r:id="rId11"/>
    <p:sldId id="271"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1" r:id="rId27"/>
    <p:sldId id="293" r:id="rId28"/>
    <p:sldId id="294" r:id="rId29"/>
    <p:sldId id="295" r:id="rId30"/>
    <p:sldId id="296" r:id="rId31"/>
    <p:sldId id="29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868" autoAdjust="0"/>
    <p:restoredTop sz="94660"/>
  </p:normalViewPr>
  <p:slideViewPr>
    <p:cSldViewPr snapToGrid="0" snapToObjects="1">
      <p:cViewPr>
        <p:scale>
          <a:sx n="125" d="100"/>
          <a:sy n="125" d="100"/>
        </p:scale>
        <p:origin x="-1134" y="216"/>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4529-86F3-4C55-B314-B48D83646A96}" type="datetimeFigureOut">
              <a:rPr lang="en-US" smtClean="0"/>
              <a:t>12/26/2018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E51F5-E1EF-4EDF-9CE5-9BABDBFD6F0E}" type="slidenum">
              <a:rPr lang="en-US" smtClean="0"/>
              <a:t>‹#›</a:t>
            </a:fld>
            <a:endParaRPr lang="en-US"/>
          </a:p>
        </p:txBody>
      </p:sp>
    </p:spTree>
    <p:extLst>
      <p:ext uri="{BB962C8B-B14F-4D97-AF65-F5344CB8AC3E}">
        <p14:creationId xmlns:p14="http://schemas.microsoft.com/office/powerpoint/2010/main" val="144870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E51F5-E1EF-4EDF-9CE5-9BABDBFD6F0E}" type="slidenum">
              <a:rPr lang="en-US" smtClean="0"/>
              <a:t>13</a:t>
            </a:fld>
            <a:endParaRPr lang="en-US"/>
          </a:p>
        </p:txBody>
      </p:sp>
    </p:spTree>
    <p:extLst>
      <p:ext uri="{BB962C8B-B14F-4D97-AF65-F5344CB8AC3E}">
        <p14:creationId xmlns:p14="http://schemas.microsoft.com/office/powerpoint/2010/main" val="272559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49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20BA2D-33BB-8E4D-AC1C-BEB3ED73C540}" type="datetimeFigureOut">
              <a:rPr lang="en-US" smtClean="0"/>
              <a:t>12/26/2018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8.wmf"/><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3.jpeg"/><Relationship Id="rId7"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2.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zdhs.gov/preparedness/emergency-medical-services-trauma-system/index.php"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8200" y="3453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br>
              <a:rPr lang="en-US" sz="2400" b="1" dirty="0" smtClean="0">
                <a:solidFill>
                  <a:srgbClr val="000099"/>
                </a:solidFill>
              </a:rPr>
            </a:br>
            <a:r>
              <a:rPr lang="en-US" sz="1000" b="1" dirty="0">
                <a:solidFill>
                  <a:srgbClr val="000099"/>
                </a:solidFill>
              </a:rPr>
              <a:t>5</a:t>
            </a:r>
            <a:r>
              <a:rPr lang="en-US" sz="1000" b="1" dirty="0" smtClean="0">
                <a:solidFill>
                  <a:srgbClr val="000099"/>
                </a:solidFill>
              </a:rPr>
              <a:t>/2018</a:t>
            </a:r>
            <a:endParaRPr lang="en-US" sz="1000" b="1" dirty="0">
              <a:solidFill>
                <a:srgbClr val="000099"/>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642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993" y="2099060"/>
            <a:ext cx="2757414" cy="2575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2604305"/>
            <a:ext cx="1905000" cy="1846659"/>
          </a:xfrm>
          <a:prstGeom prst="rect">
            <a:avLst/>
          </a:prstGeom>
          <a:noFill/>
        </p:spPr>
        <p:txBody>
          <a:bodyPr wrap="square" rtlCol="0">
            <a:spAutoFit/>
          </a:bodyPr>
          <a:lstStyle/>
          <a:p>
            <a:pPr algn="ctr"/>
            <a:r>
              <a:rPr lang="en-US" sz="5400" dirty="0" smtClean="0">
                <a:solidFill>
                  <a:srgbClr val="000099"/>
                </a:solidFill>
              </a:rPr>
              <a:t>2018 </a:t>
            </a:r>
            <a:r>
              <a:rPr lang="en-US" sz="2000" dirty="0" smtClean="0">
                <a:solidFill>
                  <a:srgbClr val="000099"/>
                </a:solidFill>
              </a:rPr>
              <a:t>Train the Trainer Series</a:t>
            </a:r>
          </a:p>
          <a:p>
            <a:pPr algn="ctr"/>
            <a:r>
              <a:rPr lang="en-US" sz="2000" dirty="0" smtClean="0">
                <a:solidFill>
                  <a:srgbClr val="000099"/>
                </a:solidFill>
              </a:rPr>
              <a:t>4</a:t>
            </a:r>
            <a:endParaRPr lang="en-US" sz="2000" dirty="0">
              <a:solidFill>
                <a:srgbClr val="000099"/>
              </a:solidFill>
            </a:endParaRPr>
          </a:p>
        </p:txBody>
      </p:sp>
      <p:sp>
        <p:nvSpPr>
          <p:cNvPr id="8" name="Rectangle 7"/>
          <p:cNvSpPr/>
          <p:nvPr/>
        </p:nvSpPr>
        <p:spPr>
          <a:xfrm>
            <a:off x="6624751" y="2473025"/>
            <a:ext cx="1898918" cy="2154436"/>
          </a:xfrm>
          <a:prstGeom prst="rect">
            <a:avLst/>
          </a:prstGeom>
        </p:spPr>
        <p:txBody>
          <a:bodyPr wrap="none">
            <a:spAutoFit/>
          </a:bodyPr>
          <a:lstStyle/>
          <a:p>
            <a:pPr lvl="0" algn="ctr"/>
            <a:r>
              <a:rPr lang="en-US" sz="5400" dirty="0" smtClean="0">
                <a:solidFill>
                  <a:srgbClr val="000099"/>
                </a:solidFill>
              </a:rPr>
              <a:t>2018</a:t>
            </a:r>
          </a:p>
          <a:p>
            <a:pPr algn="ctr"/>
            <a:r>
              <a:rPr lang="en-US" sz="2000" dirty="0">
                <a:solidFill>
                  <a:srgbClr val="000099"/>
                </a:solidFill>
              </a:rPr>
              <a:t>Train the </a:t>
            </a:r>
            <a:r>
              <a:rPr lang="en-US" sz="2000" dirty="0" smtClean="0">
                <a:solidFill>
                  <a:srgbClr val="000099"/>
                </a:solidFill>
              </a:rPr>
              <a:t>Trainer</a:t>
            </a:r>
          </a:p>
          <a:p>
            <a:pPr algn="ctr"/>
            <a:r>
              <a:rPr lang="en-US" sz="2000" dirty="0" smtClean="0">
                <a:solidFill>
                  <a:srgbClr val="000099"/>
                </a:solidFill>
              </a:rPr>
              <a:t>Series</a:t>
            </a:r>
          </a:p>
          <a:p>
            <a:pPr algn="ctr"/>
            <a:r>
              <a:rPr lang="en-US" sz="2000" dirty="0" smtClean="0">
                <a:solidFill>
                  <a:srgbClr val="000099"/>
                </a:solidFill>
              </a:rPr>
              <a:t>4</a:t>
            </a:r>
            <a:endParaRPr lang="en-US" sz="2000" dirty="0">
              <a:solidFill>
                <a:srgbClr val="000099"/>
              </a:solidFill>
            </a:endParaRPr>
          </a:p>
          <a:p>
            <a:pPr lvl="0"/>
            <a:endParaRPr lang="en-US" sz="2000" dirty="0">
              <a:solidFill>
                <a:srgbClr val="000099"/>
              </a:solidFill>
            </a:endParaRPr>
          </a:p>
        </p:txBody>
      </p:sp>
      <p:sp>
        <p:nvSpPr>
          <p:cNvPr id="3" name="TextBox 2"/>
          <p:cNvSpPr txBox="1"/>
          <p:nvPr/>
        </p:nvSpPr>
        <p:spPr>
          <a:xfrm>
            <a:off x="1981200" y="4977203"/>
            <a:ext cx="5410200" cy="461665"/>
          </a:xfrm>
          <a:prstGeom prst="rect">
            <a:avLst/>
          </a:prstGeom>
          <a:noFill/>
        </p:spPr>
        <p:txBody>
          <a:bodyPr wrap="square" rtlCol="0">
            <a:spAutoFit/>
          </a:bodyPr>
          <a:lstStyle/>
          <a:p>
            <a:r>
              <a:rPr lang="en-US" sz="2400" b="1" dirty="0" smtClean="0">
                <a:solidFill>
                  <a:srgbClr val="C00000"/>
                </a:solidFill>
              </a:rPr>
              <a:t>Submitting A Renewal EMCT Application</a:t>
            </a:r>
            <a:endParaRPr lang="en-US" sz="2400" b="1" dirty="0">
              <a:solidFill>
                <a:srgbClr val="C00000"/>
              </a:solidFill>
            </a:endParaRPr>
          </a:p>
        </p:txBody>
      </p:sp>
    </p:spTree>
    <p:extLst>
      <p:ext uri="{BB962C8B-B14F-4D97-AF65-F5344CB8AC3E}">
        <p14:creationId xmlns:p14="http://schemas.microsoft.com/office/powerpoint/2010/main" val="956764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5687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2590800"/>
            <a:ext cx="3429000" cy="3276600"/>
          </a:xfrm>
        </p:spPr>
        <p:txBody>
          <a:bodyPr>
            <a:noAutofit/>
          </a:bodyPr>
          <a:lstStyle/>
          <a:p>
            <a:pPr algn="l"/>
            <a:endParaRPr lang="en-US" sz="1400" dirty="0">
              <a:solidFill>
                <a:srgbClr val="C00000"/>
              </a:solidFill>
            </a:endParaRPr>
          </a:p>
          <a:p>
            <a:pPr algn="l"/>
            <a:endParaRPr lang="en-US" sz="1400" dirty="0">
              <a:solidFill>
                <a:srgbClr val="C00000"/>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568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6876"/>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799" y="2150185"/>
            <a:ext cx="3429001" cy="3693319"/>
          </a:xfrm>
          <a:prstGeom prst="rect">
            <a:avLst/>
          </a:prstGeom>
          <a:noFill/>
        </p:spPr>
        <p:txBody>
          <a:bodyPr wrap="square" rtlCol="0">
            <a:spAutoFit/>
          </a:bodyPr>
          <a:lstStyle/>
          <a:p>
            <a:r>
              <a:rPr lang="en-US" dirty="0">
                <a:solidFill>
                  <a:srgbClr val="7030A0"/>
                </a:solidFill>
              </a:rPr>
              <a:t>Select the </a:t>
            </a:r>
            <a:r>
              <a:rPr lang="en-US" b="1" dirty="0">
                <a:solidFill>
                  <a:srgbClr val="7030A0"/>
                </a:solidFill>
              </a:rPr>
              <a:t>Application Type </a:t>
            </a:r>
            <a:r>
              <a:rPr lang="en-US" dirty="0">
                <a:solidFill>
                  <a:srgbClr val="7030A0"/>
                </a:solidFill>
              </a:rPr>
              <a:t>you wish to submit by using the dropdown menu. An initial applicant will only have the option  to create an initial application.</a:t>
            </a:r>
            <a:r>
              <a:rPr lang="en-US" dirty="0"/>
              <a:t> Once you select the type of application, click on the </a:t>
            </a:r>
            <a:r>
              <a:rPr lang="en-US" b="1" dirty="0">
                <a:solidFill>
                  <a:schemeClr val="accent5">
                    <a:lumMod val="75000"/>
                  </a:schemeClr>
                </a:solidFill>
              </a:rPr>
              <a:t>“Start” </a:t>
            </a:r>
            <a:r>
              <a:rPr lang="en-US" dirty="0"/>
              <a:t>button. The system will have you confirm your personal information. If  no changes are necessary, click on the </a:t>
            </a:r>
            <a:r>
              <a:rPr lang="en-US" b="1" dirty="0"/>
              <a:t>“Next” </a:t>
            </a:r>
            <a:r>
              <a:rPr lang="en-US" dirty="0"/>
              <a:t>button until you get to the first page of the application.</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390" y="1867412"/>
            <a:ext cx="4910657" cy="397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C:\Users\andersro\AppData\Local\Microsoft\Windows\Temporary Internet Files\Content.IE5\RH5CBFTL\MC900441894[1].wmf"/>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71067">
            <a:off x="7975898" y="4666863"/>
            <a:ext cx="1006301" cy="685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91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74551"/>
            <a:ext cx="5486400" cy="1057070"/>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2590800"/>
            <a:ext cx="3429000" cy="3276600"/>
          </a:xfrm>
        </p:spPr>
        <p:txBody>
          <a:bodyPr>
            <a:noAutofit/>
          </a:bodyPr>
          <a:lstStyle/>
          <a:p>
            <a:pPr algn="l"/>
            <a:endParaRPr lang="en-US" sz="1400" dirty="0">
              <a:solidFill>
                <a:srgbClr val="C00000"/>
              </a:solidFill>
            </a:endParaRPr>
          </a:p>
          <a:p>
            <a:pPr algn="l"/>
            <a:endParaRPr lang="en-US" sz="1400" dirty="0">
              <a:solidFill>
                <a:srgbClr val="C00000"/>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3372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6876"/>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0978" y="1840409"/>
            <a:ext cx="2750758" cy="4275016"/>
          </a:xfrm>
          <a:prstGeom prst="rect">
            <a:avLst/>
          </a:prstGeom>
        </p:spPr>
        <p:txBody>
          <a:bodyPr wrap="square">
            <a:spAutoFit/>
          </a:bodyPr>
          <a:lstStyle/>
          <a:p>
            <a:pPr lvl="0">
              <a:spcBef>
                <a:spcPct val="20000"/>
              </a:spcBef>
            </a:pPr>
            <a:r>
              <a:rPr lang="en-US" dirty="0" smtClean="0">
                <a:solidFill>
                  <a:srgbClr val="FF0000"/>
                </a:solidFill>
              </a:rPr>
              <a:t>Once you start the application, the system will have you confirm your email address and your home address. You can make corrections if needed. It is important to keep your personal information updated at all times. If we need to contact you regarding your certification, the information you provide is what we will be using. </a:t>
            </a:r>
          </a:p>
          <a:p>
            <a:pPr lvl="0">
              <a:spcBef>
                <a:spcPct val="20000"/>
              </a:spcBef>
            </a:pPr>
            <a:endParaRPr lang="en-US" sz="1650" dirty="0">
              <a:solidFill>
                <a:srgbClr val="C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9377" y="1991077"/>
            <a:ext cx="5339671" cy="177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24421">
            <a:off x="5645973" y="2985857"/>
            <a:ext cx="959956" cy="65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7957" y="3895391"/>
            <a:ext cx="5271091" cy="195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3690" y="4776015"/>
            <a:ext cx="913281" cy="62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557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453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58140" y="2348049"/>
            <a:ext cx="2394857" cy="2231571"/>
          </a:xfrm>
        </p:spPr>
        <p:txBody>
          <a:bodyPr>
            <a:noAutofit/>
          </a:bodyPr>
          <a:lstStyle/>
          <a:p>
            <a:pPr algn="l"/>
            <a:r>
              <a:rPr lang="en-US" sz="1800" dirty="0" smtClean="0">
                <a:solidFill>
                  <a:schemeClr val="tx1"/>
                </a:solidFill>
              </a:rPr>
              <a:t>This screen will only appear to applicants if they have not yet provided proof of right to work in the United States to the Bureau.</a:t>
            </a:r>
            <a:endParaRPr lang="en-US" sz="1800" dirty="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99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845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4"/>
          <a:stretch>
            <a:fillRect/>
          </a:stretch>
        </p:blipFill>
        <p:spPr>
          <a:xfrm>
            <a:off x="2795451" y="1958339"/>
            <a:ext cx="5683598" cy="3597729"/>
          </a:xfrm>
          <a:prstGeom prst="rect">
            <a:avLst/>
          </a:prstGeom>
        </p:spPr>
      </p:pic>
    </p:spTree>
    <p:extLst>
      <p:ext uri="{BB962C8B-B14F-4D97-AF65-F5344CB8AC3E}">
        <p14:creationId xmlns:p14="http://schemas.microsoft.com/office/powerpoint/2010/main" val="373688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023" y="303783"/>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1902823"/>
            <a:ext cx="2415540" cy="3415937"/>
          </a:xfrm>
        </p:spPr>
        <p:txBody>
          <a:bodyPr>
            <a:noAutofit/>
          </a:bodyPr>
          <a:lstStyle/>
          <a:p>
            <a:pPr algn="l"/>
            <a:r>
              <a:rPr lang="en-US" sz="1800" dirty="0" smtClean="0">
                <a:solidFill>
                  <a:schemeClr val="tx1"/>
                </a:solidFill>
              </a:rPr>
              <a:t>If the Public Benefit Eligibility screen appears and you are not certain what document qualifies as proof of eligibility, click on </a:t>
            </a:r>
            <a:r>
              <a:rPr lang="en-US" sz="1800" b="1" dirty="0" smtClean="0">
                <a:solidFill>
                  <a:schemeClr val="tx2">
                    <a:lumMod val="60000"/>
                    <a:lumOff val="40000"/>
                  </a:schemeClr>
                </a:solidFill>
              </a:rPr>
              <a:t>“Acceptable </a:t>
            </a:r>
            <a:r>
              <a:rPr lang="en-US" sz="1800" b="1" dirty="0">
                <a:solidFill>
                  <a:schemeClr val="tx2">
                    <a:lumMod val="60000"/>
                    <a:lumOff val="40000"/>
                  </a:schemeClr>
                </a:solidFill>
              </a:rPr>
              <a:t>Eligibility </a:t>
            </a:r>
            <a:r>
              <a:rPr lang="en-US" sz="1800" b="1" dirty="0" smtClean="0">
                <a:solidFill>
                  <a:schemeClr val="tx2">
                    <a:lumMod val="60000"/>
                    <a:lumOff val="40000"/>
                  </a:schemeClr>
                </a:solidFill>
              </a:rPr>
              <a:t>Documents” </a:t>
            </a:r>
            <a:r>
              <a:rPr lang="en-US" sz="1800" dirty="0" smtClean="0">
                <a:solidFill>
                  <a:schemeClr val="tx1"/>
                </a:solidFill>
              </a:rPr>
              <a:t>located on the top right of the screen.  This will provide a list of eligible documents.</a:t>
            </a:r>
          </a:p>
        </p:txBody>
      </p:sp>
      <p:pic>
        <p:nvPicPr>
          <p:cNvPr id="4" name="Picture 3" descr="F:\2013 Files\On-Line Application Project\New Bureau Logos\New Imag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409" y="2141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423" y="2903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14977" y="2647578"/>
            <a:ext cx="1455766" cy="200055"/>
          </a:xfrm>
          <a:prstGeom prst="rect">
            <a:avLst/>
          </a:prstGeom>
          <a:noFill/>
        </p:spPr>
        <p:txBody>
          <a:bodyPr wrap="square" rtlCol="0">
            <a:spAutoFit/>
          </a:bodyPr>
          <a:lstStyle/>
          <a:p>
            <a:r>
              <a:rPr lang="en-US" sz="700" u="sng" dirty="0" smtClean="0">
                <a:solidFill>
                  <a:srgbClr val="FF0000"/>
                </a:solidFill>
              </a:rPr>
              <a:t>Acceptable Eligibility Documents</a:t>
            </a:r>
            <a:endParaRPr lang="en-US" sz="700" u="sng" dirty="0">
              <a:solidFill>
                <a:srgbClr val="FF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599" y="1794138"/>
            <a:ext cx="5664471" cy="394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p:nvPr/>
        </p:nvPicPr>
        <p:blipFill>
          <a:blip r:embed="rId6">
            <a:extLst>
              <a:ext uri="{28A0092B-C50C-407E-A947-70E740481C1C}">
                <a14:useLocalDpi xmlns:a14="http://schemas.microsoft.com/office/drawing/2010/main" val="0"/>
              </a:ext>
            </a:extLst>
          </a:blip>
          <a:srcRect/>
          <a:stretch>
            <a:fillRect/>
          </a:stretch>
        </p:blipFill>
        <p:spPr bwMode="auto">
          <a:xfrm>
            <a:off x="4628196" y="1832238"/>
            <a:ext cx="756285" cy="628015"/>
          </a:xfrm>
          <a:prstGeom prst="rect">
            <a:avLst/>
          </a:prstGeom>
          <a:noFill/>
        </p:spPr>
      </p:pic>
      <p:pic>
        <p:nvPicPr>
          <p:cNvPr id="15" name="Picture 14" descr="C:\Users\andersro\AppData\Local\Microsoft\Windows\Temporary Internet Files\Content.IE5\MJ78MRPU\MC900441898[1].wmf"/>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2859" y="3110684"/>
            <a:ext cx="798209" cy="40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862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21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1" y="1909720"/>
            <a:ext cx="2735580" cy="3586700"/>
          </a:xfrm>
        </p:spPr>
        <p:txBody>
          <a:bodyPr>
            <a:noAutofit/>
          </a:bodyPr>
          <a:lstStyle/>
          <a:p>
            <a:pPr algn="l"/>
            <a:r>
              <a:rPr lang="en-US" sz="1800" b="1" dirty="0" smtClean="0">
                <a:solidFill>
                  <a:schemeClr val="tx1"/>
                </a:solidFill>
              </a:rPr>
              <a:t>Now that you have your eligibility document in an electronic format, click on the </a:t>
            </a:r>
            <a:r>
              <a:rPr lang="en-US" sz="1800" b="1" dirty="0" smtClean="0">
                <a:solidFill>
                  <a:srgbClr val="0000FF"/>
                </a:solidFill>
              </a:rPr>
              <a:t>“Browse” </a:t>
            </a:r>
            <a:r>
              <a:rPr lang="en-US" sz="1800" b="1" dirty="0" smtClean="0">
                <a:solidFill>
                  <a:schemeClr val="tx1"/>
                </a:solidFill>
              </a:rPr>
              <a:t>button and the system will open your personal computer’s file where you can select the document to upload.</a:t>
            </a:r>
          </a:p>
          <a:p>
            <a:pPr algn="l"/>
            <a:r>
              <a:rPr lang="en-US" sz="1800" b="1" dirty="0" smtClean="0">
                <a:solidFill>
                  <a:srgbClr val="FF0000"/>
                </a:solidFill>
              </a:rPr>
              <a:t>Again, this screen will only appear if you have not already provided this to the Bureau.</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453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53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14977" y="2774903"/>
            <a:ext cx="1455766" cy="200055"/>
          </a:xfrm>
          <a:prstGeom prst="rect">
            <a:avLst/>
          </a:prstGeom>
          <a:noFill/>
        </p:spPr>
        <p:txBody>
          <a:bodyPr wrap="square" rtlCol="0">
            <a:spAutoFit/>
          </a:bodyPr>
          <a:lstStyle/>
          <a:p>
            <a:r>
              <a:rPr lang="en-US" sz="700" u="sng" dirty="0" smtClean="0">
                <a:solidFill>
                  <a:srgbClr val="FF0000"/>
                </a:solidFill>
              </a:rPr>
              <a:t>Acceptable Eligibility Documents</a:t>
            </a:r>
            <a:endParaRPr lang="en-US" sz="700" u="sng"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381" y="1785334"/>
            <a:ext cx="5431047" cy="3800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120013">
            <a:off x="6143067" y="4312919"/>
            <a:ext cx="887336" cy="60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30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49476"/>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1" y="1874127"/>
            <a:ext cx="3124200" cy="3709118"/>
          </a:xfrm>
        </p:spPr>
        <p:txBody>
          <a:bodyPr>
            <a:noAutofit/>
          </a:bodyPr>
          <a:lstStyle/>
          <a:p>
            <a:pPr algn="l"/>
            <a:r>
              <a:rPr lang="en-US" sz="1800" b="1" dirty="0" smtClean="0">
                <a:solidFill>
                  <a:schemeClr val="tx1"/>
                </a:solidFill>
              </a:rPr>
              <a:t>This section provides the applicant the ability to enter a current National Certification Organization “NCO”/National Registry “NREMT” registration number</a:t>
            </a:r>
            <a:r>
              <a:rPr lang="en-US" sz="1800" b="1" dirty="0">
                <a:solidFill>
                  <a:schemeClr val="tx1"/>
                </a:solidFill>
              </a:rPr>
              <a:t>;</a:t>
            </a:r>
            <a:r>
              <a:rPr lang="en-US" sz="1800" b="1" dirty="0" smtClean="0">
                <a:solidFill>
                  <a:schemeClr val="tx1"/>
                </a:solidFill>
              </a:rPr>
              <a:t> If renewing with NREMT. If a refresher was completed, then select the 2</a:t>
            </a:r>
            <a:r>
              <a:rPr lang="en-US" sz="1800" b="1" baseline="30000" dirty="0" smtClean="0">
                <a:solidFill>
                  <a:schemeClr val="tx1"/>
                </a:solidFill>
              </a:rPr>
              <a:t>nd</a:t>
            </a:r>
            <a:r>
              <a:rPr lang="en-US" sz="1800" b="1" dirty="0" smtClean="0">
                <a:solidFill>
                  <a:schemeClr val="tx1"/>
                </a:solidFill>
              </a:rPr>
              <a:t> choice to upload a course completion certificate, etc.</a:t>
            </a:r>
            <a:endParaRPr lang="en-US" sz="1800" b="1" dirty="0">
              <a:solidFill>
                <a:srgbClr val="FF0000"/>
              </a:solidFill>
            </a:endParaRPr>
          </a:p>
          <a:p>
            <a:pPr algn="l"/>
            <a:r>
              <a:rPr lang="en-US" sz="1800" b="1" dirty="0" smtClean="0">
                <a:solidFill>
                  <a:srgbClr val="FF0000"/>
                </a:solidFill>
              </a:rPr>
              <a:t>This is not a required field, if the applicant has current Arizona certification.</a:t>
            </a:r>
            <a:endParaRPr lang="en-US" sz="1800" b="1" dirty="0">
              <a:solidFill>
                <a:srgbClr val="FF0000"/>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42632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947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703" y="2571750"/>
            <a:ext cx="5126346"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082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61051"/>
            <a:ext cx="5486400" cy="1134070"/>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2119827"/>
            <a:ext cx="2876550" cy="3442773"/>
          </a:xfrm>
        </p:spPr>
        <p:txBody>
          <a:bodyPr>
            <a:noAutofit/>
          </a:bodyPr>
          <a:lstStyle/>
          <a:p>
            <a:pPr algn="l"/>
            <a:r>
              <a:rPr lang="en-US" sz="1800" b="1" dirty="0" smtClean="0">
                <a:solidFill>
                  <a:schemeClr val="tx1"/>
                </a:solidFill>
              </a:rPr>
              <a:t>This section of the application contains the conviction/sentence questions.</a:t>
            </a:r>
          </a:p>
          <a:p>
            <a:pPr algn="l"/>
            <a:endParaRPr lang="en-US" sz="1800" b="1" dirty="0">
              <a:solidFill>
                <a:srgbClr val="FF0000"/>
              </a:solidFill>
            </a:endParaRPr>
          </a:p>
          <a:p>
            <a:pPr algn="l"/>
            <a:r>
              <a:rPr lang="en-US" sz="1800" b="1" dirty="0" smtClean="0">
                <a:solidFill>
                  <a:srgbClr val="FF0000"/>
                </a:solidFill>
              </a:rPr>
              <a:t>Be cautious, and make sure the responses are accurate!</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33726"/>
            <a:ext cx="843379" cy="1575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4000"/>
            <a:ext cx="1468648" cy="14513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909" y="2219171"/>
            <a:ext cx="5389139" cy="245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29033">
            <a:off x="4121266" y="2527576"/>
            <a:ext cx="922203" cy="47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479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8289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213361" y="1794510"/>
            <a:ext cx="3215639" cy="3676650"/>
          </a:xfrm>
        </p:spPr>
        <p:txBody>
          <a:bodyPr>
            <a:noAutofit/>
          </a:bodyPr>
          <a:lstStyle/>
          <a:p>
            <a:pPr algn="l"/>
            <a:r>
              <a:rPr lang="en-US" sz="1800" b="1" dirty="0" smtClean="0">
                <a:solidFill>
                  <a:schemeClr val="tx1"/>
                </a:solidFill>
              </a:rPr>
              <a:t>This section is a follow-up of the conviction/sentence questions</a:t>
            </a:r>
            <a:endParaRPr lang="en-US" sz="1800" b="1" dirty="0">
              <a:solidFill>
                <a:schemeClr val="tx1"/>
              </a:solidFill>
            </a:endParaRPr>
          </a:p>
          <a:p>
            <a:pPr algn="l">
              <a:spcBef>
                <a:spcPts val="0"/>
              </a:spcBef>
            </a:pPr>
            <a:r>
              <a:rPr lang="en-US" sz="1800" b="1" dirty="0" smtClean="0">
                <a:solidFill>
                  <a:schemeClr val="tx1"/>
                </a:solidFill>
              </a:rPr>
              <a:t>requiring additional information related to the criminal conviction responses which reflect an affirmative answer.</a:t>
            </a:r>
          </a:p>
          <a:p>
            <a:pPr algn="l"/>
            <a:r>
              <a:rPr lang="en-US" sz="1800" b="1" dirty="0" smtClean="0">
                <a:solidFill>
                  <a:schemeClr val="tx1"/>
                </a:solidFill>
              </a:rPr>
              <a:t> Using the Drop Down, select the conviction classification:</a:t>
            </a:r>
          </a:p>
          <a:p>
            <a:pPr marL="342900" indent="-342900" algn="l">
              <a:buFont typeface="Wingdings" pitchFamily="2" charset="2"/>
              <a:buChar char="Ø"/>
            </a:pPr>
            <a:r>
              <a:rPr lang="en-US" sz="1800" b="1" dirty="0" smtClean="0">
                <a:solidFill>
                  <a:srgbClr val="0000FF"/>
                </a:solidFill>
              </a:rPr>
              <a:t>Petty Offense</a:t>
            </a:r>
          </a:p>
          <a:p>
            <a:pPr marL="342900" indent="-342900" algn="l">
              <a:buFont typeface="Wingdings" pitchFamily="2" charset="2"/>
              <a:buChar char="Ø"/>
            </a:pPr>
            <a:r>
              <a:rPr lang="en-US" sz="1800" b="1" dirty="0" smtClean="0">
                <a:solidFill>
                  <a:srgbClr val="0000FF"/>
                </a:solidFill>
              </a:rPr>
              <a:t>Misdemeanor</a:t>
            </a:r>
          </a:p>
          <a:p>
            <a:pPr marL="342900" indent="-342900" algn="l">
              <a:buFont typeface="Wingdings" pitchFamily="2" charset="2"/>
              <a:buChar char="Ø"/>
            </a:pPr>
            <a:r>
              <a:rPr lang="en-US" sz="1800" b="1" dirty="0" smtClean="0">
                <a:solidFill>
                  <a:srgbClr val="0000FF"/>
                </a:solidFill>
              </a:rPr>
              <a:t>Felony</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15335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3350"/>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120" y="1486851"/>
            <a:ext cx="2830830" cy="427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70157">
            <a:off x="5243643" y="3133799"/>
            <a:ext cx="736823" cy="31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075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8336"/>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88620" y="1978661"/>
            <a:ext cx="2583180" cy="2898139"/>
          </a:xfrm>
        </p:spPr>
        <p:txBody>
          <a:bodyPr>
            <a:noAutofit/>
          </a:bodyPr>
          <a:lstStyle/>
          <a:p>
            <a:pPr algn="l"/>
            <a:r>
              <a:rPr lang="en-US" sz="1800" b="1" dirty="0" smtClean="0">
                <a:solidFill>
                  <a:schemeClr val="tx1"/>
                </a:solidFill>
              </a:rPr>
              <a:t>Now, the applicant must identify the criminal violation, such as Theft, DUI, Extreme DUI, Illegal Consumption, Domestic Violence, Possession of Marijuana, Burglary, etc.</a:t>
            </a:r>
          </a:p>
          <a:p>
            <a:pPr algn="l"/>
            <a:endParaRPr lang="en-US" sz="2000" b="1" dirty="0" smtClean="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7" y="208336"/>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762" y="20833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1871981"/>
            <a:ext cx="4682910" cy="3604883"/>
          </a:xfrm>
          <a:prstGeom prst="rect">
            <a:avLst/>
          </a:prstGeom>
          <a:ln>
            <a:noFill/>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64246">
            <a:off x="5802182" y="2572691"/>
            <a:ext cx="905005" cy="62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69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22137"/>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1985050"/>
            <a:ext cx="2941320" cy="2967950"/>
          </a:xfrm>
        </p:spPr>
        <p:txBody>
          <a:bodyPr>
            <a:noAutofit/>
          </a:bodyPr>
          <a:lstStyle/>
          <a:p>
            <a:pPr algn="l"/>
            <a:r>
              <a:rPr lang="en-US" sz="1800" b="1" dirty="0" smtClean="0">
                <a:solidFill>
                  <a:schemeClr val="tx1"/>
                </a:solidFill>
              </a:rPr>
              <a:t>The system defaults to no change in the conviction.  However, if a conviction has been expunged, vacated, set aside, or reduced to a misdemeanor, the applicant will use this drop down to reflect any change to the </a:t>
            </a:r>
            <a:r>
              <a:rPr lang="en-US" sz="1800" b="1" u="sng" dirty="0" smtClean="0">
                <a:solidFill>
                  <a:srgbClr val="FF0000"/>
                </a:solidFill>
              </a:rPr>
              <a:t>original conviction</a:t>
            </a:r>
          </a:p>
          <a:p>
            <a:pPr algn="l"/>
            <a:endParaRPr lang="en-US" sz="2000" b="1" dirty="0" smtClean="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7585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4112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900" y="1852119"/>
            <a:ext cx="4580148" cy="3477736"/>
          </a:xfrm>
          <a:prstGeom prst="rect">
            <a:avLst/>
          </a:prstGeom>
          <a:ln>
            <a:noFill/>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55627">
            <a:off x="6083413" y="2766229"/>
            <a:ext cx="1055907" cy="48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07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1667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27949" y="2341164"/>
            <a:ext cx="6381002" cy="3265568"/>
          </a:xfrm>
        </p:spPr>
        <p:txBody>
          <a:bodyPr>
            <a:noAutofit/>
          </a:bodyPr>
          <a:lstStyle/>
          <a:p>
            <a:pPr algn="l"/>
            <a:r>
              <a:rPr lang="en-US" sz="2200" dirty="0">
                <a:solidFill>
                  <a:schemeClr val="tx1"/>
                </a:solidFill>
              </a:rPr>
              <a:t>Think of it like this, the term EMCT is the house and EMCTs are the people in that house with the titles of:</a:t>
            </a:r>
          </a:p>
          <a:p>
            <a:pPr algn="l"/>
            <a:r>
              <a:rPr lang="en-US" sz="2200" b="1" dirty="0" smtClean="0">
                <a:solidFill>
                  <a:srgbClr val="C00000"/>
                </a:solidFill>
              </a:rPr>
              <a:t>► EMCT - “EMT</a:t>
            </a:r>
            <a:r>
              <a:rPr lang="en-US" sz="2200" b="1" dirty="0">
                <a:solidFill>
                  <a:srgbClr val="C00000"/>
                </a:solidFill>
              </a:rPr>
              <a:t>”</a:t>
            </a:r>
          </a:p>
          <a:p>
            <a:pPr algn="l"/>
            <a:r>
              <a:rPr lang="en-US" sz="2200" b="1" dirty="0" smtClean="0">
                <a:solidFill>
                  <a:srgbClr val="C00000"/>
                </a:solidFill>
              </a:rPr>
              <a:t>► EMCT-  </a:t>
            </a:r>
            <a:r>
              <a:rPr lang="en-US" sz="2200" b="1" dirty="0">
                <a:solidFill>
                  <a:srgbClr val="C00000"/>
                </a:solidFill>
              </a:rPr>
              <a:t>“AEMT”</a:t>
            </a:r>
          </a:p>
          <a:p>
            <a:pPr algn="l"/>
            <a:r>
              <a:rPr lang="en-US" sz="2200" b="1" dirty="0" smtClean="0">
                <a:solidFill>
                  <a:srgbClr val="C00000"/>
                </a:solidFill>
              </a:rPr>
              <a:t>► EMCT – “Intermediate- </a:t>
            </a:r>
            <a:r>
              <a:rPr lang="en-US" sz="2200" b="1" dirty="0">
                <a:solidFill>
                  <a:srgbClr val="C00000"/>
                </a:solidFill>
              </a:rPr>
              <a:t>I-99 </a:t>
            </a:r>
            <a:r>
              <a:rPr lang="en-US" sz="2200" b="1" dirty="0" smtClean="0">
                <a:solidFill>
                  <a:srgbClr val="C00000"/>
                </a:solidFill>
              </a:rPr>
              <a:t>“ (EMT I-99</a:t>
            </a:r>
            <a:r>
              <a:rPr lang="en-US" sz="2200" b="1" dirty="0">
                <a:solidFill>
                  <a:srgbClr val="C00000"/>
                </a:solidFill>
              </a:rPr>
              <a:t>)</a:t>
            </a:r>
          </a:p>
          <a:p>
            <a:pPr algn="l"/>
            <a:r>
              <a:rPr lang="en-US" sz="2200" b="1" dirty="0" smtClean="0">
                <a:solidFill>
                  <a:srgbClr val="C00000"/>
                </a:solidFill>
              </a:rPr>
              <a:t>► EMCT- “Paramedic”</a:t>
            </a:r>
            <a:endParaRPr lang="en-US" sz="2200" b="1" dirty="0">
              <a:solidFill>
                <a:srgbClr val="C00000"/>
              </a:solidFill>
            </a:endParaRPr>
          </a:p>
          <a:p>
            <a:pPr algn="l"/>
            <a:r>
              <a:rPr lang="en-US" sz="2200" dirty="0" smtClean="0">
                <a:solidFill>
                  <a:schemeClr val="tx1"/>
                </a:solidFill>
              </a:rPr>
              <a:t>Collectively</a:t>
            </a:r>
            <a:r>
              <a:rPr lang="en-US" sz="2200" dirty="0">
                <a:solidFill>
                  <a:schemeClr val="tx1"/>
                </a:solidFill>
              </a:rPr>
              <a:t>, they are considered </a:t>
            </a:r>
            <a:endParaRPr lang="en-US" sz="2200" dirty="0" smtClean="0">
              <a:solidFill>
                <a:schemeClr val="tx1"/>
              </a:solidFill>
            </a:endParaRPr>
          </a:p>
          <a:p>
            <a:pPr algn="l"/>
            <a:r>
              <a:rPr lang="en-US" sz="2200" b="1" dirty="0" smtClean="0">
                <a:solidFill>
                  <a:schemeClr val="tx1"/>
                </a:solidFill>
              </a:rPr>
              <a:t>		Emergency </a:t>
            </a:r>
            <a:r>
              <a:rPr lang="en-US" sz="2200" b="1" dirty="0">
                <a:solidFill>
                  <a:schemeClr val="tx1"/>
                </a:solidFill>
              </a:rPr>
              <a:t>Medical Care </a:t>
            </a:r>
            <a:r>
              <a:rPr lang="en-US" sz="2200" b="1" dirty="0" smtClean="0">
                <a:solidFill>
                  <a:schemeClr val="tx1"/>
                </a:solidFill>
              </a:rPr>
              <a:t>Technicians</a:t>
            </a:r>
            <a:endParaRPr lang="en-US" sz="2200" b="1" dirty="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99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6876"/>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57500" y="1728476"/>
            <a:ext cx="3489960" cy="523220"/>
          </a:xfrm>
          <a:prstGeom prst="rect">
            <a:avLst/>
          </a:prstGeom>
          <a:noFill/>
        </p:spPr>
        <p:txBody>
          <a:bodyPr wrap="square" rtlCol="0">
            <a:spAutoFit/>
          </a:bodyPr>
          <a:lstStyle/>
          <a:p>
            <a:pPr algn="just"/>
            <a:r>
              <a:rPr lang="en-US" sz="2800" b="1" dirty="0">
                <a:solidFill>
                  <a:srgbClr val="FF0000"/>
                </a:solidFill>
              </a:rPr>
              <a:t>What is an EMCT?</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839595"/>
            <a:ext cx="1706245" cy="17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5"/>
          <a:stretch>
            <a:fillRect/>
          </a:stretch>
        </p:blipFill>
        <p:spPr>
          <a:xfrm>
            <a:off x="6685802" y="3632831"/>
            <a:ext cx="2239121" cy="1973901"/>
          </a:xfrm>
          <a:prstGeom prst="rect">
            <a:avLst/>
          </a:prstGeom>
        </p:spPr>
      </p:pic>
    </p:spTree>
    <p:extLst>
      <p:ext uri="{BB962C8B-B14F-4D97-AF65-F5344CB8AC3E}">
        <p14:creationId xmlns:p14="http://schemas.microsoft.com/office/powerpoint/2010/main" val="133555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9899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2008686"/>
            <a:ext cx="2758440" cy="2182314"/>
          </a:xfrm>
        </p:spPr>
        <p:txBody>
          <a:bodyPr>
            <a:noAutofit/>
          </a:bodyPr>
          <a:lstStyle/>
          <a:p>
            <a:pPr algn="l"/>
            <a:r>
              <a:rPr lang="en-US" sz="1800" b="1" dirty="0" smtClean="0">
                <a:solidFill>
                  <a:schemeClr val="tx1"/>
                </a:solidFill>
              </a:rPr>
              <a:t>In this field, the applicant will enter the </a:t>
            </a:r>
            <a:r>
              <a:rPr lang="en-US" sz="1800" b="1" dirty="0" smtClean="0">
                <a:solidFill>
                  <a:schemeClr val="tx2">
                    <a:lumMod val="60000"/>
                    <a:lumOff val="40000"/>
                  </a:schemeClr>
                </a:solidFill>
              </a:rPr>
              <a:t>“court case number” </a:t>
            </a:r>
            <a:r>
              <a:rPr lang="en-US" sz="1800" b="1" dirty="0" smtClean="0">
                <a:solidFill>
                  <a:schemeClr val="tx1"/>
                </a:solidFill>
              </a:rPr>
              <a:t>which appears on the court document.</a:t>
            </a:r>
          </a:p>
          <a:p>
            <a:pPr algn="l"/>
            <a:r>
              <a:rPr lang="en-US" sz="1800" b="1" dirty="0" smtClean="0">
                <a:solidFill>
                  <a:srgbClr val="0000FF"/>
                </a:solidFill>
              </a:rPr>
              <a:t>For Example:</a:t>
            </a:r>
          </a:p>
          <a:p>
            <a:pPr algn="l"/>
            <a:r>
              <a:rPr lang="en-US" sz="1800" b="1" dirty="0" smtClean="0">
                <a:solidFill>
                  <a:srgbClr val="0000FF"/>
                </a:solidFill>
              </a:rPr>
              <a:t>CR-2009-9868758844</a:t>
            </a:r>
          </a:p>
          <a:p>
            <a:pPr algn="l"/>
            <a:endParaRPr lang="en-US" sz="1800" b="1" dirty="0" smtClean="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2215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372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1968825"/>
            <a:ext cx="5100848" cy="3637729"/>
          </a:xfrm>
          <a:prstGeom prst="rect">
            <a:avLst/>
          </a:prstGeom>
          <a:ln>
            <a:noFill/>
          </a:ln>
          <a:effectLst>
            <a:outerShdw blurRad="292100" dist="139700" dir="2700000" algn="tl" rotWithShape="0">
              <a:srgbClr val="333333">
                <a:alpha val="65000"/>
              </a:srgbClr>
            </a:outerShdw>
          </a:effectLst>
          <a:extLst/>
        </p:spPr>
      </p:pic>
      <p:sp>
        <p:nvSpPr>
          <p:cNvPr id="6" name="Right Arrow 5"/>
          <p:cNvSpPr/>
          <p:nvPr/>
        </p:nvSpPr>
        <p:spPr>
          <a:xfrm rot="8737834" flipV="1">
            <a:off x="5781387" y="3060141"/>
            <a:ext cx="1156513" cy="2126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66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2143"/>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2050919"/>
            <a:ext cx="2583180" cy="3098931"/>
          </a:xfrm>
        </p:spPr>
        <p:txBody>
          <a:bodyPr>
            <a:noAutofit/>
          </a:bodyPr>
          <a:lstStyle/>
          <a:p>
            <a:pPr algn="l"/>
            <a:r>
              <a:rPr lang="en-US" sz="1800" b="1" dirty="0" smtClean="0">
                <a:solidFill>
                  <a:schemeClr val="tx1"/>
                </a:solidFill>
              </a:rPr>
              <a:t>In this field, the applicant will enter the date of the conviction, </a:t>
            </a:r>
            <a:r>
              <a:rPr lang="en-US" sz="1800" b="1" u="sng" dirty="0" smtClean="0">
                <a:solidFill>
                  <a:srgbClr val="FF0000"/>
                </a:solidFill>
              </a:rPr>
              <a:t>NOT</a:t>
            </a:r>
            <a:r>
              <a:rPr lang="en-US" sz="1800" b="1" dirty="0" smtClean="0">
                <a:solidFill>
                  <a:schemeClr val="tx1"/>
                </a:solidFill>
              </a:rPr>
              <a:t> the date of arrest.</a:t>
            </a:r>
          </a:p>
          <a:p>
            <a:pPr algn="l"/>
            <a:r>
              <a:rPr lang="en-US" sz="1800" b="1" dirty="0" smtClean="0">
                <a:solidFill>
                  <a:srgbClr val="0000FF"/>
                </a:solidFill>
              </a:rPr>
              <a:t>This can be found near the end of the court document where the Judge signed the judgment.</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133" y="2609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9000"/>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1812800"/>
            <a:ext cx="4980198" cy="377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rot="8737834" flipV="1">
            <a:off x="5657600" y="3005342"/>
            <a:ext cx="1099117" cy="2126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92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4722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281649" y="1947027"/>
            <a:ext cx="2903511" cy="3158373"/>
          </a:xfrm>
        </p:spPr>
        <p:txBody>
          <a:bodyPr>
            <a:noAutofit/>
          </a:bodyPr>
          <a:lstStyle/>
          <a:p>
            <a:pPr algn="l"/>
            <a:r>
              <a:rPr lang="en-US" sz="1800" b="1" dirty="0" smtClean="0">
                <a:solidFill>
                  <a:schemeClr val="tx1"/>
                </a:solidFill>
              </a:rPr>
              <a:t>This section is a follow-up </a:t>
            </a:r>
            <a:r>
              <a:rPr lang="en-US" sz="1800" b="1" dirty="0" smtClean="0">
                <a:solidFill>
                  <a:srgbClr val="0000FF"/>
                </a:solidFill>
              </a:rPr>
              <a:t>Criminal History Addendum </a:t>
            </a:r>
            <a:r>
              <a:rPr lang="en-US" sz="1800" b="1" dirty="0" smtClean="0">
                <a:solidFill>
                  <a:schemeClr val="tx1"/>
                </a:solidFill>
              </a:rPr>
              <a:t>requiring additional information related to the criminal conviction responses which reflect an affirmative answer.</a:t>
            </a:r>
          </a:p>
          <a:p>
            <a:pPr algn="l"/>
            <a:r>
              <a:rPr lang="en-US" sz="1800" b="1" dirty="0" smtClean="0">
                <a:solidFill>
                  <a:srgbClr val="FF0000"/>
                </a:solidFill>
              </a:rPr>
              <a:t>Be prepared to upload an electronic copy of your court documents on this page.  </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22151"/>
            <a:ext cx="797761" cy="1369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418" y="403176"/>
            <a:ext cx="1379630" cy="128846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442" y="1924167"/>
            <a:ext cx="4197605" cy="3704474"/>
          </a:xfrm>
          <a:prstGeom prst="rect">
            <a:avLst/>
          </a:prstGeom>
          <a:ln>
            <a:noFill/>
          </a:ln>
          <a:effectLst>
            <a:outerShdw blurRad="292100" dist="139700" dir="2700000" algn="tl" rotWithShape="0">
              <a:srgbClr val="333333">
                <a:alpha val="65000"/>
              </a:srgbClr>
            </a:outerShdw>
          </a:effectLs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908504">
            <a:off x="6424425" y="4572679"/>
            <a:ext cx="1019551" cy="64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369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7583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251459" y="2285999"/>
            <a:ext cx="2903221" cy="1555751"/>
          </a:xfrm>
        </p:spPr>
        <p:txBody>
          <a:bodyPr>
            <a:noAutofit/>
          </a:bodyPr>
          <a:lstStyle/>
          <a:p>
            <a:pPr algn="l"/>
            <a:r>
              <a:rPr lang="en-US" sz="1800" b="1" dirty="0" smtClean="0">
                <a:solidFill>
                  <a:schemeClr val="tx1"/>
                </a:solidFill>
              </a:rPr>
              <a:t>This section of the application is the Regulatory History question.</a:t>
            </a:r>
          </a:p>
          <a:p>
            <a:pPr algn="l"/>
            <a:r>
              <a:rPr lang="en-US" sz="1800" b="1" dirty="0" smtClean="0">
                <a:solidFill>
                  <a:srgbClr val="FF0000"/>
                </a:solidFill>
              </a:rPr>
              <a:t>Be cautious, and make sure the responses are accurate!</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179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2955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41" y="2188029"/>
            <a:ext cx="5051607" cy="21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2272" y="3347229"/>
            <a:ext cx="641350" cy="806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960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14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2133599"/>
            <a:ext cx="3002280" cy="3213101"/>
          </a:xfrm>
        </p:spPr>
        <p:txBody>
          <a:bodyPr>
            <a:noAutofit/>
          </a:bodyPr>
          <a:lstStyle/>
          <a:p>
            <a:pPr algn="l"/>
            <a:r>
              <a:rPr lang="en-US" sz="1800" b="1" dirty="0" smtClean="0">
                <a:solidFill>
                  <a:schemeClr val="tx1"/>
                </a:solidFill>
              </a:rPr>
              <a:t>This section is a follow-up regulatory history addendum requiring additional information related to the adverse actions taken by a regulatory agency.</a:t>
            </a:r>
          </a:p>
          <a:p>
            <a:pPr algn="l"/>
            <a:r>
              <a:rPr lang="en-US" sz="1800" b="1" dirty="0" smtClean="0">
                <a:solidFill>
                  <a:srgbClr val="FF0000"/>
                </a:solidFill>
              </a:rPr>
              <a:t>Be </a:t>
            </a:r>
            <a:r>
              <a:rPr lang="en-US" sz="1800" b="1" dirty="0">
                <a:solidFill>
                  <a:srgbClr val="FF0000"/>
                </a:solidFill>
              </a:rPr>
              <a:t>prepared to upload an electronic copy of </a:t>
            </a:r>
            <a:r>
              <a:rPr lang="en-US" sz="1800" b="1" dirty="0" smtClean="0">
                <a:solidFill>
                  <a:srgbClr val="FF0000"/>
                </a:solidFill>
              </a:rPr>
              <a:t>any regulatory action document </a:t>
            </a:r>
            <a:r>
              <a:rPr lang="en-US" sz="1800" b="1" dirty="0">
                <a:solidFill>
                  <a:srgbClr val="FF0000"/>
                </a:solidFill>
              </a:rPr>
              <a:t>on this page.  </a:t>
            </a:r>
          </a:p>
          <a:p>
            <a:pPr algn="l"/>
            <a:endParaRPr lang="en-US" sz="2400" b="1" dirty="0" smtClean="0">
              <a:solidFill>
                <a:srgbClr val="FF0000"/>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161" y="3568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845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082" y="1901189"/>
            <a:ext cx="4635966" cy="3731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61160">
            <a:off x="6668357" y="4744949"/>
            <a:ext cx="927927" cy="554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103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56863"/>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127323" y="2017951"/>
            <a:ext cx="2874957" cy="3399869"/>
          </a:xfrm>
        </p:spPr>
        <p:txBody>
          <a:bodyPr>
            <a:noAutofit/>
          </a:bodyPr>
          <a:lstStyle/>
          <a:p>
            <a:pPr algn="l"/>
            <a:r>
              <a:rPr lang="en-US" sz="1800" b="1" dirty="0" smtClean="0">
                <a:solidFill>
                  <a:schemeClr val="tx1"/>
                </a:solidFill>
              </a:rPr>
              <a:t>This section of the application is where the applicant selects the level of certification.</a:t>
            </a:r>
          </a:p>
          <a:p>
            <a:pPr algn="l"/>
            <a:r>
              <a:rPr lang="en-US" sz="1800" b="1" dirty="0" smtClean="0">
                <a:solidFill>
                  <a:schemeClr val="tx1"/>
                </a:solidFill>
              </a:rPr>
              <a:t>Using the drop down menu, select one of the following:</a:t>
            </a:r>
          </a:p>
          <a:p>
            <a:pPr marL="171450" indent="-171450" algn="l">
              <a:buFont typeface="Wingdings" pitchFamily="2" charset="2"/>
              <a:buChar char="Ø"/>
            </a:pPr>
            <a:r>
              <a:rPr lang="en-US" sz="1800" b="1" dirty="0" smtClean="0">
                <a:solidFill>
                  <a:srgbClr val="0000FF"/>
                </a:solidFill>
              </a:rPr>
              <a:t>EMT </a:t>
            </a:r>
          </a:p>
          <a:p>
            <a:pPr marL="171450" indent="-171450" algn="l">
              <a:buFont typeface="Wingdings" pitchFamily="2" charset="2"/>
              <a:buChar char="Ø"/>
            </a:pPr>
            <a:r>
              <a:rPr lang="en-US" sz="1800" b="1" dirty="0" smtClean="0">
                <a:solidFill>
                  <a:srgbClr val="0000FF"/>
                </a:solidFill>
              </a:rPr>
              <a:t>Advanced EMT</a:t>
            </a:r>
          </a:p>
          <a:p>
            <a:pPr marL="171450" indent="-171450" algn="l">
              <a:buFont typeface="Wingdings" pitchFamily="2" charset="2"/>
              <a:buChar char="Ø"/>
            </a:pPr>
            <a:r>
              <a:rPr lang="en-US" sz="1800" b="1" dirty="0" smtClean="0">
                <a:solidFill>
                  <a:srgbClr val="0000FF"/>
                </a:solidFill>
              </a:rPr>
              <a:t>Intermediate EMT-99</a:t>
            </a:r>
          </a:p>
          <a:p>
            <a:pPr marL="171450" indent="-171450" algn="l">
              <a:buFont typeface="Wingdings" pitchFamily="2" charset="2"/>
              <a:buChar char="Ø"/>
            </a:pPr>
            <a:r>
              <a:rPr lang="en-US" sz="1800" b="1" dirty="0" smtClean="0">
                <a:solidFill>
                  <a:srgbClr val="0000FF"/>
                </a:solidFill>
              </a:rPr>
              <a:t>Paramedic</a:t>
            </a:r>
          </a:p>
          <a:p>
            <a:pPr algn="l"/>
            <a:endParaRPr lang="en-US" sz="1100" b="1" dirty="0" smtClean="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990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53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783" y="2530849"/>
            <a:ext cx="5372265" cy="174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51990">
            <a:off x="5466411" y="3138962"/>
            <a:ext cx="1329833" cy="5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66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14741"/>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1" y="1970314"/>
            <a:ext cx="2895599" cy="3559630"/>
          </a:xfrm>
        </p:spPr>
        <p:txBody>
          <a:bodyPr>
            <a:noAutofit/>
          </a:bodyPr>
          <a:lstStyle/>
          <a:p>
            <a:pPr algn="l"/>
            <a:r>
              <a:rPr lang="en-US" sz="1800" b="1" dirty="0" smtClean="0">
                <a:solidFill>
                  <a:schemeClr val="accent6">
                    <a:lumMod val="75000"/>
                  </a:schemeClr>
                </a:solidFill>
              </a:rPr>
              <a:t>Applicant is in the home stretch now and is being provided an opportunity to review the information provided prior to submitting the application to the Bureau for review.</a:t>
            </a:r>
          </a:p>
          <a:p>
            <a:pPr algn="l"/>
            <a:r>
              <a:rPr lang="en-US" sz="1800" b="1" dirty="0" smtClean="0">
                <a:solidFill>
                  <a:schemeClr val="accent6">
                    <a:lumMod val="75000"/>
                  </a:schemeClr>
                </a:solidFill>
              </a:rPr>
              <a:t>By clicking on each of the tabs, the applicant may review the information and make any changes necessary.</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68441"/>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916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320" y="2525486"/>
            <a:ext cx="5156727" cy="219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781532">
            <a:off x="5784769" y="3042598"/>
            <a:ext cx="619760" cy="75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973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7037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176383" y="1829931"/>
            <a:ext cx="2542833" cy="3874833"/>
          </a:xfrm>
        </p:spPr>
        <p:txBody>
          <a:bodyPr>
            <a:noAutofit/>
          </a:bodyPr>
          <a:lstStyle/>
          <a:p>
            <a:pPr algn="l"/>
            <a:r>
              <a:rPr lang="en-US" sz="1800" b="1" dirty="0" smtClean="0">
                <a:solidFill>
                  <a:schemeClr val="tx2">
                    <a:lumMod val="60000"/>
                    <a:lumOff val="40000"/>
                  </a:schemeClr>
                </a:solidFill>
              </a:rPr>
              <a:t>Once the applicant is satisfied with the application content, the applicant would click:</a:t>
            </a:r>
          </a:p>
          <a:p>
            <a:pPr algn="l"/>
            <a:r>
              <a:rPr lang="en-US" sz="1800" b="1" dirty="0" smtClean="0">
                <a:solidFill>
                  <a:schemeClr val="tx2">
                    <a:lumMod val="75000"/>
                  </a:schemeClr>
                </a:solidFill>
              </a:rPr>
              <a:t>“Submit Application”</a:t>
            </a:r>
          </a:p>
          <a:p>
            <a:pPr algn="l"/>
            <a:endParaRPr lang="en-US" sz="1800" b="1" dirty="0" smtClean="0">
              <a:solidFill>
                <a:schemeClr val="tx2">
                  <a:lumMod val="75000"/>
                </a:schemeClr>
              </a:solidFill>
            </a:endParaRPr>
          </a:p>
          <a:p>
            <a:pPr algn="l"/>
            <a:r>
              <a:rPr lang="en-US" sz="1800" b="1" dirty="0" smtClean="0">
                <a:solidFill>
                  <a:srgbClr val="FF0000"/>
                </a:solidFill>
              </a:rPr>
              <a:t>NOTE: It is the responsibility of each individual to recertify every two years before the expiration of current certification. </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98" y="27643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562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467" y="2480721"/>
            <a:ext cx="5732581" cy="200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5584" y="4330023"/>
            <a:ext cx="739963" cy="87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188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66928"/>
            <a:ext cx="5486400" cy="1040859"/>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175099" y="2149077"/>
            <a:ext cx="2621442" cy="3162063"/>
          </a:xfrm>
        </p:spPr>
        <p:txBody>
          <a:bodyPr>
            <a:noAutofit/>
          </a:bodyPr>
          <a:lstStyle/>
          <a:p>
            <a:pPr algn="l"/>
            <a:r>
              <a:rPr lang="en-US" sz="1800" b="1" dirty="0">
                <a:solidFill>
                  <a:schemeClr val="accent4">
                    <a:lumMod val="75000"/>
                  </a:schemeClr>
                </a:solidFill>
              </a:rPr>
              <a:t>Once </a:t>
            </a:r>
            <a:r>
              <a:rPr lang="en-US" sz="1800" b="1" dirty="0" smtClean="0">
                <a:solidFill>
                  <a:schemeClr val="accent4">
                    <a:lumMod val="75000"/>
                  </a:schemeClr>
                </a:solidFill>
              </a:rPr>
              <a:t>the application </a:t>
            </a:r>
            <a:r>
              <a:rPr lang="en-US" sz="1800" b="1" dirty="0">
                <a:solidFill>
                  <a:schemeClr val="accent4">
                    <a:lumMod val="75000"/>
                  </a:schemeClr>
                </a:solidFill>
              </a:rPr>
              <a:t>is submitted, the applicant will notice a red label above the tabs </a:t>
            </a:r>
            <a:r>
              <a:rPr lang="en-US" sz="1800" b="1" dirty="0" smtClean="0">
                <a:solidFill>
                  <a:schemeClr val="accent4">
                    <a:lumMod val="75000"/>
                  </a:schemeClr>
                </a:solidFill>
              </a:rPr>
              <a:t>stating</a:t>
            </a:r>
            <a:r>
              <a:rPr lang="en-US" sz="1800" b="1" dirty="0">
                <a:solidFill>
                  <a:schemeClr val="accent4">
                    <a:lumMod val="75000"/>
                  </a:schemeClr>
                </a:solidFill>
              </a:rPr>
              <a:t>:</a:t>
            </a:r>
            <a:endParaRPr lang="en-US" sz="1800" b="1" dirty="0" smtClean="0">
              <a:solidFill>
                <a:schemeClr val="accent4">
                  <a:lumMod val="75000"/>
                </a:schemeClr>
              </a:solidFill>
            </a:endParaRPr>
          </a:p>
          <a:p>
            <a:pPr algn="l"/>
            <a:r>
              <a:rPr lang="en-US" sz="1800" b="1" dirty="0" smtClean="0">
                <a:solidFill>
                  <a:srgbClr val="FF0000"/>
                </a:solidFill>
              </a:rPr>
              <a:t>“</a:t>
            </a:r>
            <a:r>
              <a:rPr lang="en-US" sz="1800" b="1" dirty="0">
                <a:solidFill>
                  <a:srgbClr val="FF0000"/>
                </a:solidFill>
              </a:rPr>
              <a:t>Application has been submitted for approval.” </a:t>
            </a:r>
            <a:endParaRPr lang="en-US" sz="1800" b="1" dirty="0" smtClean="0">
              <a:solidFill>
                <a:srgbClr val="FF0000"/>
              </a:solidFill>
            </a:endParaRPr>
          </a:p>
          <a:p>
            <a:pPr algn="l"/>
            <a:r>
              <a:rPr lang="en-US" sz="1800" b="1" dirty="0" smtClean="0">
                <a:solidFill>
                  <a:srgbClr val="0070C0"/>
                </a:solidFill>
              </a:rPr>
              <a:t>The </a:t>
            </a:r>
            <a:r>
              <a:rPr lang="en-US" sz="1800" b="1" dirty="0">
                <a:solidFill>
                  <a:srgbClr val="0070C0"/>
                </a:solidFill>
              </a:rPr>
              <a:t>application status will change from “Draft” to “Pending.”</a:t>
            </a:r>
          </a:p>
          <a:p>
            <a:pPr algn="l"/>
            <a:endParaRPr lang="en-US" sz="2000" b="1" dirty="0" smtClean="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24691"/>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2469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stretch>
            <a:fillRect/>
          </a:stretch>
        </p:blipFill>
        <p:spPr>
          <a:xfrm>
            <a:off x="3236322" y="2527526"/>
            <a:ext cx="5242726" cy="2654074"/>
          </a:xfrm>
          <a:prstGeom prst="rect">
            <a:avLst/>
          </a:prstGeom>
        </p:spPr>
      </p:pic>
      <p:pic>
        <p:nvPicPr>
          <p:cNvPr id="12" name="Picture 11" descr="C:\Users\andersro\AppData\Local\Microsoft\Windows\Temporary Internet Files\Content.IE5\MJ78MRPU\MC900441900[1].wmf"/>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2613" y="2019537"/>
            <a:ext cx="965128" cy="477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1319" y="4191000"/>
            <a:ext cx="1134725" cy="53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870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094" y="367013"/>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99008"/>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804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0059" y="1904896"/>
            <a:ext cx="8282941" cy="707886"/>
          </a:xfrm>
          <a:prstGeom prst="rect">
            <a:avLst/>
          </a:prstGeom>
        </p:spPr>
        <p:txBody>
          <a:bodyPr wrap="square">
            <a:spAutoFit/>
          </a:bodyPr>
          <a:lstStyle/>
          <a:p>
            <a:r>
              <a:rPr lang="en-US" sz="2000" b="1" dirty="0" smtClean="0">
                <a:solidFill>
                  <a:srgbClr val="0000FF"/>
                </a:solidFill>
              </a:rPr>
              <a:t>Your new certification card will be mailed to you the next business day after your application has been approved.   </a:t>
            </a:r>
            <a:endParaRPr lang="en-US" sz="2000" b="1" dirty="0">
              <a:solidFill>
                <a:srgbClr val="0000FF"/>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 y="2786600"/>
            <a:ext cx="2263142" cy="142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C:\Users\andersro\AppData\Local\Microsoft\Windows\Temporary Internet Files\Content.Outlook\CENG6A6Y\EM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2084" y="2787782"/>
            <a:ext cx="2279645" cy="14413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ndersro\AppData\Local\Microsoft\Windows\Temporary Internet Files\Content.Outlook\CENG6A6Y\Advanced EM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8399" y="2746300"/>
            <a:ext cx="2335963" cy="14828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andersro\AppData\Local\Microsoft\Windows\Temporary Internet Files\Content.Outlook\CENG6A6Y\Intermediate 9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8114" y="4229128"/>
            <a:ext cx="2370066" cy="15066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andersro\AppData\Local\Microsoft\Windows\Temporary Internet Files\Content.Outlook\CENG6A6Y\Paramedi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4462" y="4229128"/>
            <a:ext cx="2391302" cy="150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03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8612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533400" y="2632775"/>
            <a:ext cx="8305800" cy="2969372"/>
          </a:xfrm>
        </p:spPr>
        <p:txBody>
          <a:bodyPr>
            <a:normAutofit/>
          </a:bodyPr>
          <a:lstStyle/>
          <a:p>
            <a:pPr lvl="0" algn="just"/>
            <a:r>
              <a:rPr lang="en-US" sz="1800" b="1" i="1" dirty="0" smtClean="0">
                <a:solidFill>
                  <a:srgbClr val="7030A0"/>
                </a:solidFill>
              </a:rPr>
              <a:t>As of August 12, 2012, Arizona Statute only authorizes the following new certification of Emergency Medical Care Technicians as defined in A.R.S. § 36-2201.</a:t>
            </a:r>
          </a:p>
          <a:p>
            <a:pPr lvl="0" algn="l"/>
            <a:r>
              <a:rPr lang="en-US" sz="2400" b="1" dirty="0" smtClean="0">
                <a:solidFill>
                  <a:srgbClr val="0000FF"/>
                </a:solidFill>
              </a:rPr>
              <a:t>► </a:t>
            </a:r>
            <a:r>
              <a:rPr lang="en-US" sz="2400" b="1" dirty="0">
                <a:solidFill>
                  <a:srgbClr val="0000FF"/>
                </a:solidFill>
              </a:rPr>
              <a:t>Emergency Medical Technician “EMT”</a:t>
            </a:r>
          </a:p>
          <a:p>
            <a:pPr lvl="0" algn="l"/>
            <a:r>
              <a:rPr lang="en-US" sz="2400" b="1" dirty="0">
                <a:solidFill>
                  <a:srgbClr val="0000FF"/>
                </a:solidFill>
              </a:rPr>
              <a:t>► Advanced Emergency Medical Technician “AEMT”</a:t>
            </a:r>
          </a:p>
          <a:p>
            <a:pPr lvl="0" algn="l"/>
            <a:r>
              <a:rPr lang="en-US" sz="2400" b="1" dirty="0">
                <a:solidFill>
                  <a:srgbClr val="0000FF"/>
                </a:solidFill>
              </a:rPr>
              <a:t>► Emergency Medical Technician I-99 (EMT I-99</a:t>
            </a:r>
            <a:r>
              <a:rPr lang="en-US" sz="2400" b="1" dirty="0" smtClean="0">
                <a:solidFill>
                  <a:srgbClr val="0000FF"/>
                </a:solidFill>
              </a:rPr>
              <a:t>) </a:t>
            </a:r>
          </a:p>
          <a:p>
            <a:pPr lvl="0" algn="l"/>
            <a:r>
              <a:rPr lang="en-US" sz="1800" b="1" dirty="0" smtClean="0">
                <a:solidFill>
                  <a:schemeClr val="tx1"/>
                </a:solidFill>
              </a:rPr>
              <a:t>(Current Arizona Certified Only)</a:t>
            </a:r>
            <a:endParaRPr lang="en-US" sz="1800" b="1" dirty="0">
              <a:solidFill>
                <a:schemeClr val="tx1"/>
              </a:solidFill>
            </a:endParaRPr>
          </a:p>
          <a:p>
            <a:pPr lvl="0" algn="l"/>
            <a:r>
              <a:rPr lang="en-US" sz="2400" b="1" dirty="0">
                <a:solidFill>
                  <a:srgbClr val="0000FF"/>
                </a:solidFill>
              </a:rPr>
              <a:t>► Paramedic</a:t>
            </a:r>
          </a:p>
          <a:p>
            <a:endParaRPr lang="en-US" sz="2400" dirty="0"/>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3372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53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916735"/>
            <a:ext cx="8305800" cy="523220"/>
          </a:xfrm>
          <a:prstGeom prst="rect">
            <a:avLst/>
          </a:prstGeom>
          <a:noFill/>
        </p:spPr>
        <p:txBody>
          <a:bodyPr wrap="square" rtlCol="0">
            <a:spAutoFit/>
          </a:bodyPr>
          <a:lstStyle/>
          <a:p>
            <a:pPr algn="ctr"/>
            <a:r>
              <a:rPr lang="en-US" sz="2800" b="1" dirty="0" smtClean="0">
                <a:solidFill>
                  <a:srgbClr val="FF0000"/>
                </a:solidFill>
              </a:rPr>
              <a:t>What EMCT Applications Are Accepted By The Bureau?</a:t>
            </a:r>
            <a:endParaRPr lang="en-US" sz="2800" b="1" dirty="0">
              <a:solidFill>
                <a:srgbClr val="FF0000"/>
              </a:solidFill>
            </a:endParaRPr>
          </a:p>
        </p:txBody>
      </p:sp>
    </p:spTree>
    <p:extLst>
      <p:ext uri="{BB962C8B-B14F-4D97-AF65-F5344CB8AC3E}">
        <p14:creationId xmlns:p14="http://schemas.microsoft.com/office/powerpoint/2010/main" val="2661637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215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2527" y="2061894"/>
            <a:ext cx="8382000" cy="3598126"/>
          </a:xfrm>
        </p:spPr>
        <p:txBody>
          <a:bodyPr>
            <a:noAutofit/>
          </a:bodyPr>
          <a:lstStyle/>
          <a:p>
            <a:pPr algn="l"/>
            <a:r>
              <a:rPr lang="en-US" sz="2000" b="1" dirty="0">
                <a:solidFill>
                  <a:schemeClr val="tx1"/>
                </a:solidFill>
              </a:rPr>
              <a:t>Please feel free to contact the Bureau’s certification main number for assistance during normal State of Arizona business hours (M-F, 8-5):</a:t>
            </a:r>
          </a:p>
          <a:p>
            <a:pPr algn="l"/>
            <a:endParaRPr lang="en-US" sz="1100" b="1" dirty="0" smtClean="0">
              <a:solidFill>
                <a:schemeClr val="tx1"/>
              </a:solidFill>
            </a:endParaRPr>
          </a:p>
          <a:p>
            <a:pPr algn="l"/>
            <a:r>
              <a:rPr lang="en-US" sz="1600" b="1" dirty="0" smtClean="0">
                <a:solidFill>
                  <a:schemeClr val="tx1"/>
                </a:solidFill>
                <a:latin typeface="Arial Black" pitchFamily="34" charset="0"/>
              </a:rPr>
              <a:t>Certification </a:t>
            </a:r>
            <a:r>
              <a:rPr lang="en-US" sz="1600" b="1" dirty="0">
                <a:solidFill>
                  <a:schemeClr val="tx1"/>
                </a:solidFill>
                <a:latin typeface="Arial Black" pitchFamily="34" charset="0"/>
              </a:rPr>
              <a:t>Main Number</a:t>
            </a:r>
          </a:p>
          <a:p>
            <a:pPr algn="l"/>
            <a:r>
              <a:rPr lang="en-US" sz="1600" b="1" dirty="0">
                <a:solidFill>
                  <a:schemeClr val="tx1"/>
                </a:solidFill>
                <a:latin typeface="Arial Black" pitchFamily="34" charset="0"/>
              </a:rPr>
              <a:t>602-364-3150</a:t>
            </a:r>
          </a:p>
          <a:p>
            <a:pPr algn="l"/>
            <a:endParaRPr lang="en-US" sz="1100" b="1" dirty="0">
              <a:solidFill>
                <a:schemeClr val="tx1"/>
              </a:solidFill>
              <a:latin typeface="Arial Black" pitchFamily="34" charset="0"/>
            </a:endParaRPr>
          </a:p>
          <a:p>
            <a:pPr algn="l"/>
            <a:r>
              <a:rPr lang="en-US" sz="1600" b="1" dirty="0">
                <a:solidFill>
                  <a:schemeClr val="tx1"/>
                </a:solidFill>
                <a:latin typeface="Arial Black" pitchFamily="34" charset="0"/>
              </a:rPr>
              <a:t>Maria Dominguez, Manager</a:t>
            </a:r>
          </a:p>
          <a:p>
            <a:pPr algn="l"/>
            <a:endParaRPr lang="en-US" sz="1100" b="1" dirty="0">
              <a:solidFill>
                <a:schemeClr val="tx1"/>
              </a:solidFill>
              <a:latin typeface="Arial Black" pitchFamily="34" charset="0"/>
            </a:endParaRPr>
          </a:p>
          <a:p>
            <a:pPr algn="l"/>
            <a:r>
              <a:rPr lang="en-US" sz="1600" b="1" dirty="0">
                <a:solidFill>
                  <a:schemeClr val="tx1"/>
                </a:solidFill>
                <a:latin typeface="Arial Black" pitchFamily="34" charset="0"/>
              </a:rPr>
              <a:t>Kathleen Rodriguez, Customer Service Representative</a:t>
            </a:r>
          </a:p>
          <a:p>
            <a:pPr algn="l"/>
            <a:endParaRPr lang="en-US" sz="800" b="1" dirty="0">
              <a:solidFill>
                <a:schemeClr val="tx1"/>
              </a:solidFill>
              <a:latin typeface="Arial Black" pitchFamily="34" charset="0"/>
            </a:endParaRPr>
          </a:p>
          <a:p>
            <a:pPr algn="l"/>
            <a:endParaRPr lang="en-US" sz="1100" b="1" dirty="0">
              <a:solidFill>
                <a:schemeClr val="tx1"/>
              </a:solidFill>
              <a:latin typeface="Arial Black" pitchFamily="34" charset="0"/>
            </a:endParaRPr>
          </a:p>
          <a:p>
            <a:pPr algn="l"/>
            <a:endParaRPr lang="en-US" sz="1100" b="1" dirty="0">
              <a:solidFill>
                <a:schemeClr val="tx1"/>
              </a:solidFill>
              <a:latin typeface="Arial Black" pitchFamily="34" charset="0"/>
            </a:endParaRPr>
          </a:p>
          <a:p>
            <a:pPr algn="l"/>
            <a:r>
              <a:rPr lang="en-US" sz="1600" b="1" dirty="0">
                <a:solidFill>
                  <a:schemeClr val="tx1"/>
                </a:solidFill>
              </a:rPr>
              <a:t>*During normal business hours, excluding state holidays and weekends.</a:t>
            </a:r>
          </a:p>
          <a:p>
            <a:pPr algn="l"/>
            <a:endParaRPr lang="en-US" sz="2200" b="1" dirty="0" smtClean="0">
              <a:solidFill>
                <a:schemeClr val="tx1"/>
              </a:solidFill>
            </a:endParaRPr>
          </a:p>
          <a:p>
            <a:pPr algn="l"/>
            <a:endParaRPr lang="en-US" sz="2200" b="1" dirty="0" smtClean="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8002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53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617" y="2918460"/>
            <a:ext cx="3270384" cy="98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331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28" y="416689"/>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br>
              <a:rPr lang="en-US" sz="2400" b="1" dirty="0" smtClean="0">
                <a:solidFill>
                  <a:srgbClr val="000099"/>
                </a:solidFill>
              </a:rPr>
            </a:br>
            <a:endParaRPr lang="en-US" sz="900" b="1" dirty="0">
              <a:solidFill>
                <a:srgbClr val="000099"/>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916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372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dersro\AppData\Local\Microsoft\Windows\Temporary Internet Files\Content.IE5\O7UXJUKM\MC9001163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28" y="2128417"/>
            <a:ext cx="5743252" cy="2987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68441"/>
            <a:ext cx="5486400" cy="1138176"/>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268224" y="2323267"/>
            <a:ext cx="8540110" cy="3278582"/>
          </a:xfrm>
        </p:spPr>
        <p:txBody>
          <a:bodyPr>
            <a:noAutofit/>
          </a:bodyPr>
          <a:lstStyle/>
          <a:p>
            <a:pPr algn="l"/>
            <a:r>
              <a:rPr lang="en-US" sz="2000" dirty="0">
                <a:solidFill>
                  <a:srgbClr val="0000FF"/>
                </a:solidFill>
              </a:rPr>
              <a:t>Step 1:</a:t>
            </a:r>
            <a:r>
              <a:rPr lang="en-US" sz="2000" dirty="0">
                <a:solidFill>
                  <a:schemeClr val="tx1"/>
                </a:solidFill>
              </a:rPr>
              <a:t>  Simply go to: </a:t>
            </a:r>
          </a:p>
          <a:p>
            <a:pPr algn="l"/>
            <a:r>
              <a:rPr lang="en-US" sz="1600" dirty="0" smtClean="0">
                <a:solidFill>
                  <a:schemeClr val="tx1"/>
                </a:solidFill>
                <a:hlinkClick r:id="rId2"/>
              </a:rPr>
              <a:t>https://</a:t>
            </a:r>
            <a:r>
              <a:rPr lang="en-US" sz="1600" dirty="0">
                <a:solidFill>
                  <a:schemeClr val="tx1"/>
                </a:solidFill>
                <a:hlinkClick r:id="rId2"/>
              </a:rPr>
              <a:t>www.azdhs.gov/preparedness/emergency-medical-services-trauma-system/index.php</a:t>
            </a:r>
            <a:r>
              <a:rPr lang="en-US" sz="1600" dirty="0">
                <a:solidFill>
                  <a:schemeClr val="tx1"/>
                </a:solidFill>
              </a:rPr>
              <a:t>	</a:t>
            </a:r>
          </a:p>
          <a:p>
            <a:pPr algn="l"/>
            <a:endParaRPr lang="en-US" sz="2000" dirty="0">
              <a:solidFill>
                <a:schemeClr val="tx1"/>
              </a:solidFill>
            </a:endParaRPr>
          </a:p>
          <a:p>
            <a:pPr algn="l"/>
            <a:endParaRPr lang="en-US" sz="2000" dirty="0" smtClean="0">
              <a:solidFill>
                <a:schemeClr val="tx1"/>
              </a:solidFill>
            </a:endParaRPr>
          </a:p>
          <a:p>
            <a:pPr algn="l"/>
            <a:r>
              <a:rPr lang="en-US" sz="1800" dirty="0" smtClean="0">
                <a:solidFill>
                  <a:schemeClr val="tx1"/>
                </a:solidFill>
              </a:rPr>
              <a:t>On </a:t>
            </a:r>
            <a:r>
              <a:rPr lang="en-US" sz="1800" dirty="0">
                <a:solidFill>
                  <a:schemeClr val="tx1"/>
                </a:solidFill>
              </a:rPr>
              <a:t>the left side of </a:t>
            </a:r>
            <a:r>
              <a:rPr lang="en-US" sz="1800" dirty="0" smtClean="0">
                <a:solidFill>
                  <a:schemeClr val="tx1"/>
                </a:solidFill>
              </a:rPr>
              <a:t>the</a:t>
            </a:r>
          </a:p>
          <a:p>
            <a:pPr algn="l"/>
            <a:r>
              <a:rPr lang="en-US" sz="1800" dirty="0" smtClean="0">
                <a:solidFill>
                  <a:schemeClr val="tx1"/>
                </a:solidFill>
              </a:rPr>
              <a:t>Bureau Web </a:t>
            </a:r>
            <a:r>
              <a:rPr lang="en-US" sz="1800" dirty="0">
                <a:solidFill>
                  <a:schemeClr val="tx1"/>
                </a:solidFill>
              </a:rPr>
              <a:t>Page </a:t>
            </a:r>
            <a:r>
              <a:rPr lang="en-US" sz="1800" dirty="0" smtClean="0">
                <a:solidFill>
                  <a:schemeClr val="tx1"/>
                </a:solidFill>
              </a:rPr>
              <a:t>Select</a:t>
            </a:r>
            <a:r>
              <a:rPr lang="en-US" sz="1800" dirty="0">
                <a:solidFill>
                  <a:schemeClr val="tx1"/>
                </a:solidFill>
              </a:rPr>
              <a:t>: </a:t>
            </a:r>
          </a:p>
          <a:p>
            <a:pPr algn="l"/>
            <a:r>
              <a:rPr lang="en-US" sz="1800" dirty="0">
                <a:solidFill>
                  <a:srgbClr val="0000FF"/>
                </a:solidFill>
              </a:rPr>
              <a:t>“Online Services” </a:t>
            </a:r>
          </a:p>
          <a:p>
            <a:pPr algn="l"/>
            <a:endParaRPr lang="en-US" sz="2800" dirty="0">
              <a:solidFill>
                <a:schemeClr val="tx1"/>
              </a:solidFill>
            </a:endParaRPr>
          </a:p>
          <a:p>
            <a:pPr algn="l"/>
            <a:endParaRPr lang="en-US" sz="2400" dirty="0">
              <a:solidFill>
                <a:schemeClr val="tx1"/>
              </a:solidFill>
            </a:endParaRPr>
          </a:p>
          <a:p>
            <a:pPr algn="l"/>
            <a:endParaRPr lang="en-US" sz="2400" dirty="0">
              <a:solidFill>
                <a:srgbClr val="0000FF"/>
              </a:solidFill>
            </a:endParaRPr>
          </a:p>
        </p:txBody>
      </p:sp>
      <p:pic>
        <p:nvPicPr>
          <p:cNvPr id="4" name="Picture 3" descr="F:\2013 Files\On-Line Application Project\New Bureau Logos\New Imag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32215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45301"/>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72302" y="1850396"/>
            <a:ext cx="7086600" cy="461665"/>
          </a:xfrm>
          <a:prstGeom prst="rect">
            <a:avLst/>
          </a:prstGeom>
          <a:noFill/>
        </p:spPr>
        <p:txBody>
          <a:bodyPr wrap="square" rtlCol="0">
            <a:spAutoFit/>
          </a:bodyPr>
          <a:lstStyle/>
          <a:p>
            <a:pPr algn="ctr"/>
            <a:r>
              <a:rPr lang="en-US" sz="2400" dirty="0" smtClean="0">
                <a:solidFill>
                  <a:srgbClr val="FF0000"/>
                </a:solidFill>
              </a:rPr>
              <a:t>How Do I Submit An Application?</a:t>
            </a:r>
            <a:endParaRPr lang="en-US" sz="2400" b="1" dirty="0">
              <a:solidFill>
                <a:srgbClr val="FF000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333" y="3062208"/>
            <a:ext cx="5644715" cy="266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descr="C:\Users\andersro\AppData\Local\Microsoft\Windows\Temporary Internet Files\Content.IE5\76TSXID1\MC91021630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06439">
            <a:off x="3862010" y="3300100"/>
            <a:ext cx="1107184" cy="21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5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2" y="307191"/>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433954" y="2061095"/>
            <a:ext cx="2439875" cy="3494753"/>
          </a:xfrm>
        </p:spPr>
        <p:txBody>
          <a:bodyPr>
            <a:noAutofit/>
          </a:bodyPr>
          <a:lstStyle/>
          <a:p>
            <a:pPr algn="l"/>
            <a:r>
              <a:rPr lang="en-US" sz="1800" dirty="0">
                <a:solidFill>
                  <a:srgbClr val="0000FF"/>
                </a:solidFill>
              </a:rPr>
              <a:t>Step 2: </a:t>
            </a:r>
            <a:endParaRPr lang="en-US" sz="1800" dirty="0" smtClean="0">
              <a:solidFill>
                <a:srgbClr val="0000FF"/>
              </a:solidFill>
            </a:endParaRPr>
          </a:p>
          <a:p>
            <a:pPr algn="l"/>
            <a:r>
              <a:rPr lang="en-US" sz="1800" dirty="0" smtClean="0">
                <a:solidFill>
                  <a:schemeClr val="tx1"/>
                </a:solidFill>
              </a:rPr>
              <a:t>On </a:t>
            </a:r>
            <a:r>
              <a:rPr lang="en-US" sz="1800" dirty="0">
                <a:solidFill>
                  <a:schemeClr val="tx1"/>
                </a:solidFill>
              </a:rPr>
              <a:t>the On-line Services page, </a:t>
            </a:r>
            <a:endParaRPr lang="en-US" sz="1800" dirty="0" smtClean="0">
              <a:solidFill>
                <a:schemeClr val="tx1"/>
              </a:solidFill>
            </a:endParaRPr>
          </a:p>
          <a:p>
            <a:pPr algn="l"/>
            <a:r>
              <a:rPr lang="en-US" sz="1800" dirty="0" smtClean="0">
                <a:solidFill>
                  <a:srgbClr val="C00000"/>
                </a:solidFill>
              </a:rPr>
              <a:t>Click </a:t>
            </a:r>
            <a:r>
              <a:rPr lang="en-US" sz="1800" dirty="0">
                <a:solidFill>
                  <a:srgbClr val="C00000"/>
                </a:solidFill>
              </a:rPr>
              <a:t>“Login.”</a:t>
            </a:r>
          </a:p>
          <a:p>
            <a:pPr algn="l"/>
            <a:endParaRPr lang="en-US" sz="1800" dirty="0">
              <a:solidFill>
                <a:srgbClr val="C00000"/>
              </a:solidFill>
            </a:endParaRPr>
          </a:p>
          <a:p>
            <a:pPr algn="l"/>
            <a:r>
              <a:rPr lang="en-US" sz="1800" dirty="0">
                <a:solidFill>
                  <a:srgbClr val="0000FF"/>
                </a:solidFill>
              </a:rPr>
              <a:t>Step 3: </a:t>
            </a:r>
            <a:endParaRPr lang="en-US" sz="1800" dirty="0" smtClean="0">
              <a:solidFill>
                <a:srgbClr val="0000FF"/>
              </a:solidFill>
            </a:endParaRPr>
          </a:p>
          <a:p>
            <a:pPr algn="l"/>
            <a:r>
              <a:rPr lang="en-US" sz="1800" dirty="0" smtClean="0">
                <a:solidFill>
                  <a:schemeClr val="tx1"/>
                </a:solidFill>
              </a:rPr>
              <a:t>Now </a:t>
            </a:r>
            <a:r>
              <a:rPr lang="en-US" sz="1800" dirty="0">
                <a:solidFill>
                  <a:schemeClr val="tx1"/>
                </a:solidFill>
              </a:rPr>
              <a:t>you are in the login page. </a:t>
            </a:r>
            <a:r>
              <a:rPr lang="en-US" sz="1800" b="1" dirty="0">
                <a:solidFill>
                  <a:schemeClr val="tx1"/>
                </a:solidFill>
              </a:rPr>
              <a:t>Enter</a:t>
            </a:r>
            <a:r>
              <a:rPr lang="en-US" sz="1800" dirty="0">
                <a:solidFill>
                  <a:schemeClr val="tx1"/>
                </a:solidFill>
              </a:rPr>
              <a:t> your Login Name and Password, then </a:t>
            </a:r>
            <a:endParaRPr lang="en-US" sz="1800" dirty="0" smtClean="0">
              <a:solidFill>
                <a:schemeClr val="tx1"/>
              </a:solidFill>
            </a:endParaRPr>
          </a:p>
          <a:p>
            <a:pPr algn="l"/>
            <a:r>
              <a:rPr lang="en-US" sz="1800" dirty="0" smtClean="0">
                <a:solidFill>
                  <a:srgbClr val="C00000"/>
                </a:solidFill>
              </a:rPr>
              <a:t>Click </a:t>
            </a:r>
            <a:r>
              <a:rPr lang="en-US" sz="1800" dirty="0">
                <a:solidFill>
                  <a:srgbClr val="C00000"/>
                </a:solidFill>
              </a:rPr>
              <a:t>“Login.”</a:t>
            </a:r>
          </a:p>
          <a:p>
            <a:pPr algn="l"/>
            <a:endParaRPr lang="en-US" dirty="0">
              <a:solidFill>
                <a:srgbClr val="C00000"/>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2724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5626"/>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19150" y="1480672"/>
            <a:ext cx="4430048" cy="461665"/>
          </a:xfrm>
          <a:prstGeom prst="rect">
            <a:avLst/>
          </a:prstGeom>
          <a:noFill/>
        </p:spPr>
        <p:txBody>
          <a:bodyPr wrap="square" rtlCol="0">
            <a:spAutoFit/>
          </a:bodyPr>
          <a:lstStyle/>
          <a:p>
            <a:r>
              <a:rPr lang="en-US" sz="2400" b="1" dirty="0" smtClean="0">
                <a:solidFill>
                  <a:srgbClr val="FF0000"/>
                </a:solidFill>
              </a:rPr>
              <a:t>Once your Account is Activated</a:t>
            </a:r>
            <a:endParaRPr lang="en-US" sz="2400" b="1" dirty="0">
              <a:solidFill>
                <a:srgbClr val="FF0000"/>
              </a:solidFill>
            </a:endParaRPr>
          </a:p>
        </p:txBody>
      </p:sp>
      <p:pic>
        <p:nvPicPr>
          <p:cNvPr id="14" name="Picture 13"/>
          <p:cNvPicPr/>
          <p:nvPr/>
        </p:nvPicPr>
        <p:blipFill>
          <a:blip r:embed="rId4"/>
          <a:stretch>
            <a:fillRect/>
          </a:stretch>
        </p:blipFill>
        <p:spPr>
          <a:xfrm>
            <a:off x="2873828" y="2026156"/>
            <a:ext cx="5605219" cy="2285533"/>
          </a:xfrm>
          <a:prstGeom prst="rect">
            <a:avLst/>
          </a:prstGeom>
        </p:spPr>
      </p:pic>
      <p:sp>
        <p:nvSpPr>
          <p:cNvPr id="15" name="Down Arrow 14"/>
          <p:cNvSpPr/>
          <p:nvPr/>
        </p:nvSpPr>
        <p:spPr>
          <a:xfrm rot="1324875">
            <a:off x="6389487" y="2173486"/>
            <a:ext cx="144544" cy="544690"/>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a:blip r:embed="rId5"/>
          <a:stretch>
            <a:fillRect/>
          </a:stretch>
        </p:blipFill>
        <p:spPr>
          <a:xfrm>
            <a:off x="2873829" y="4311689"/>
            <a:ext cx="5605218" cy="1456651"/>
          </a:xfrm>
          <a:prstGeom prst="rect">
            <a:avLst/>
          </a:prstGeom>
        </p:spPr>
      </p:pic>
      <p:sp>
        <p:nvSpPr>
          <p:cNvPr id="17" name="Down Arrow 16"/>
          <p:cNvSpPr/>
          <p:nvPr/>
        </p:nvSpPr>
        <p:spPr>
          <a:xfrm rot="16200000">
            <a:off x="3849866" y="4553834"/>
            <a:ext cx="181521" cy="544690"/>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883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62975"/>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218915" y="2633472"/>
            <a:ext cx="1769905" cy="2623200"/>
          </a:xfrm>
        </p:spPr>
        <p:txBody>
          <a:bodyPr>
            <a:noAutofit/>
          </a:bodyPr>
          <a:lstStyle/>
          <a:p>
            <a:pPr algn="l"/>
            <a:r>
              <a:rPr lang="en-US" sz="2000" dirty="0">
                <a:solidFill>
                  <a:srgbClr val="0000FF"/>
                </a:solidFill>
              </a:rPr>
              <a:t>Step 4</a:t>
            </a:r>
            <a:r>
              <a:rPr lang="en-US" sz="2000" dirty="0" smtClean="0">
                <a:solidFill>
                  <a:srgbClr val="0000FF"/>
                </a:solidFill>
              </a:rPr>
              <a:t>: </a:t>
            </a:r>
          </a:p>
          <a:p>
            <a:pPr algn="l"/>
            <a:r>
              <a:rPr lang="en-US" sz="1800" dirty="0" smtClean="0">
                <a:solidFill>
                  <a:schemeClr val="tx1"/>
                </a:solidFill>
              </a:rPr>
              <a:t>Once you are in your EMCT account, select: </a:t>
            </a:r>
          </a:p>
          <a:p>
            <a:pPr algn="l"/>
            <a:r>
              <a:rPr lang="en-US" sz="1800" b="1" dirty="0" smtClean="0">
                <a:solidFill>
                  <a:srgbClr val="FF0000"/>
                </a:solidFill>
              </a:rPr>
              <a:t>“Create Application” </a:t>
            </a:r>
            <a:endParaRPr lang="en-US" sz="1800" b="1" dirty="0">
              <a:solidFill>
                <a:srgbClr val="FF0000"/>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2215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372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625" y="1916125"/>
            <a:ext cx="6357423" cy="3729497"/>
          </a:xfrm>
          <a:prstGeom prst="rect">
            <a:avLst/>
          </a:prstGeom>
          <a:ln>
            <a:noFill/>
          </a:ln>
          <a:effectLst>
            <a:outerShdw blurRad="292100" dist="139700" dir="2700000" algn="tl" rotWithShape="0">
              <a:srgbClr val="333333">
                <a:alpha val="65000"/>
              </a:srgbClr>
            </a:outerShdw>
          </a:effectLst>
          <a:extLst/>
        </p:spPr>
      </p:pic>
      <p:sp>
        <p:nvSpPr>
          <p:cNvPr id="10" name="Down Arrow 9"/>
          <p:cNvSpPr/>
          <p:nvPr/>
        </p:nvSpPr>
        <p:spPr>
          <a:xfrm rot="5715177">
            <a:off x="3240300" y="3492113"/>
            <a:ext cx="233415" cy="793588"/>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72455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356876"/>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568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56876"/>
            <a:ext cx="1468648"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0501" y="2052577"/>
            <a:ext cx="2258786" cy="3139321"/>
          </a:xfrm>
          <a:prstGeom prst="rect">
            <a:avLst/>
          </a:prstGeom>
          <a:noFill/>
        </p:spPr>
        <p:txBody>
          <a:bodyPr wrap="square" rtlCol="0">
            <a:spAutoFit/>
          </a:bodyPr>
          <a:lstStyle/>
          <a:p>
            <a:r>
              <a:rPr lang="en-US" dirty="0"/>
              <a:t>Once you have clicked on </a:t>
            </a:r>
            <a:r>
              <a:rPr lang="en-US" dirty="0" smtClean="0"/>
              <a:t>“Create Application,” </a:t>
            </a:r>
            <a:r>
              <a:rPr lang="en-US" dirty="0"/>
              <a:t>you will get this advisory screen telling </a:t>
            </a:r>
            <a:r>
              <a:rPr lang="en-US" dirty="0" smtClean="0"/>
              <a:t>you </a:t>
            </a:r>
            <a:r>
              <a:rPr lang="en-US" dirty="0"/>
              <a:t>what documents will be needed as </a:t>
            </a:r>
            <a:r>
              <a:rPr lang="en-US" dirty="0" smtClean="0"/>
              <a:t>you </a:t>
            </a:r>
            <a:r>
              <a:rPr lang="en-US" dirty="0"/>
              <a:t>proceed through the on-line application process.</a:t>
            </a:r>
          </a:p>
          <a:p>
            <a:endParaRPr lang="en-US" dirty="0"/>
          </a:p>
        </p:txBody>
      </p:sp>
      <p:pic>
        <p:nvPicPr>
          <p:cNvPr id="9" name="Picture 8"/>
          <p:cNvPicPr/>
          <p:nvPr/>
        </p:nvPicPr>
        <p:blipFill>
          <a:blip r:embed="rId4"/>
          <a:stretch>
            <a:fillRect/>
          </a:stretch>
        </p:blipFill>
        <p:spPr>
          <a:xfrm>
            <a:off x="3203005" y="1826610"/>
            <a:ext cx="5276043" cy="3681561"/>
          </a:xfrm>
          <a:prstGeom prst="rect">
            <a:avLst/>
          </a:prstGeom>
        </p:spPr>
      </p:pic>
      <p:pic>
        <p:nvPicPr>
          <p:cNvPr id="10" name="Picture 4" descr="C:\Users\andersro\AppData\Local\Microsoft\Windows\Temporary Internet Files\Content.IE5\0A61HB2H\MC900441896[1].wmf"/>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388082" flipH="1">
            <a:off x="7818236" y="3488130"/>
            <a:ext cx="1036374" cy="61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45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051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304800" y="1869300"/>
            <a:ext cx="8534400" cy="3392218"/>
          </a:xfrm>
        </p:spPr>
        <p:txBody>
          <a:bodyPr>
            <a:noAutofit/>
          </a:bodyPr>
          <a:lstStyle/>
          <a:p>
            <a:pPr algn="l"/>
            <a:r>
              <a:rPr lang="en-US" sz="1950" b="1" dirty="0">
                <a:solidFill>
                  <a:srgbClr val="0000FF"/>
                </a:solidFill>
              </a:rPr>
              <a:t>If the applicant does not have the capability to scan a document, there are office supply stores that will scan and email a document to the applicants email address for a fee; or the applicant can use his/her mobile phone by taking a photo of the document and emailing it to him/herself. The applicant can then upload the document into the application. If the applicant is required to upload more than one document, for example a birth certificate and a copy of a marriage certificate to show legal proof of name change, the applicant will need to have a scanner that will scan multiple documents for both documents to be uploaded as one file. If the applicant uploads one document at a time, the second document will replace the first document uploaded showing only one document has been uploaded.</a:t>
            </a: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10575"/>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0026"/>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ndersro\AppData\Local\Microsoft\Windows\Temporary Internet Files\Content.IE5\Y3GKGDUP\MC9003408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577" y="5227721"/>
            <a:ext cx="746467" cy="5696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ndersro\AppData\Local\Microsoft\Windows\Temporary Internet Files\Content.IE5\RIS6454E\MC9003496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130" y="5182983"/>
            <a:ext cx="836792" cy="7475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omingmt\Desktop\thLC1MU2R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3331" y="5145236"/>
            <a:ext cx="702173" cy="702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andersro\AppData\Local\Microsoft\Windows\Temporary Internet Files\Content.IE5\O7UXJUKM\MC90039101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6775" y="5028297"/>
            <a:ext cx="704526" cy="79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800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863" y="345300"/>
            <a:ext cx="5486400" cy="1219201"/>
          </a:xfrm>
        </p:spPr>
        <p:txBody>
          <a:bodyPr>
            <a:noAutofit/>
          </a:bodyPr>
          <a:lstStyle/>
          <a:p>
            <a:r>
              <a:rPr lang="en-US" sz="2400" b="1" dirty="0">
                <a:solidFill>
                  <a:srgbClr val="000099"/>
                </a:solidFill>
              </a:rPr>
              <a:t>Bureau of EMS and Trauma System</a:t>
            </a:r>
            <a:br>
              <a:rPr lang="en-US" sz="2400" b="1" dirty="0">
                <a:solidFill>
                  <a:srgbClr val="000099"/>
                </a:solidFill>
              </a:rPr>
            </a:br>
            <a:r>
              <a:rPr lang="en-US" sz="2400" b="1" dirty="0">
                <a:solidFill>
                  <a:srgbClr val="000099"/>
                </a:solidFill>
              </a:rPr>
              <a:t>Secure, Encrypted, </a:t>
            </a:r>
            <a:r>
              <a:rPr lang="en-US" sz="2400" b="1" dirty="0" smtClean="0">
                <a:solidFill>
                  <a:srgbClr val="000099"/>
                </a:solidFill>
              </a:rPr>
              <a:t>On-Line</a:t>
            </a:r>
            <a:r>
              <a:rPr lang="en-US" sz="2400" b="1" dirty="0">
                <a:solidFill>
                  <a:srgbClr val="000099"/>
                </a:solidFill>
              </a:rPr>
              <a:t/>
            </a:r>
            <a:br>
              <a:rPr lang="en-US" sz="2400" b="1" dirty="0">
                <a:solidFill>
                  <a:srgbClr val="000099"/>
                </a:solidFill>
              </a:rPr>
            </a:br>
            <a:r>
              <a:rPr lang="en-US" sz="2400" b="1" dirty="0" smtClean="0">
                <a:solidFill>
                  <a:srgbClr val="000099"/>
                </a:solidFill>
              </a:rPr>
              <a:t>EMS System</a:t>
            </a:r>
            <a:endParaRPr lang="en-US" sz="2400" b="1" dirty="0">
              <a:solidFill>
                <a:srgbClr val="000099"/>
              </a:solidFill>
            </a:endParaRPr>
          </a:p>
        </p:txBody>
      </p:sp>
      <p:sp>
        <p:nvSpPr>
          <p:cNvPr id="3" name="Subtitle 2"/>
          <p:cNvSpPr>
            <a:spLocks noGrp="1"/>
          </p:cNvSpPr>
          <p:nvPr>
            <p:ph type="subTitle" idx="1"/>
          </p:nvPr>
        </p:nvSpPr>
        <p:spPr>
          <a:xfrm>
            <a:off x="228599" y="1894114"/>
            <a:ext cx="3189515" cy="4029236"/>
          </a:xfrm>
        </p:spPr>
        <p:txBody>
          <a:bodyPr>
            <a:noAutofit/>
          </a:bodyPr>
          <a:lstStyle/>
          <a:p>
            <a:pPr algn="l"/>
            <a:r>
              <a:rPr lang="en-US" sz="1600" dirty="0" smtClean="0">
                <a:solidFill>
                  <a:schemeClr val="tx1"/>
                </a:solidFill>
              </a:rPr>
              <a:t>First, using the drop down menu, select the type of application you wish to submit.  Your options may be:</a:t>
            </a:r>
          </a:p>
          <a:p>
            <a:pPr marL="171450" indent="-171450" algn="l">
              <a:buFont typeface="Wingdings" pitchFamily="2" charset="2"/>
              <a:buChar char="Ø"/>
            </a:pPr>
            <a:r>
              <a:rPr lang="en-US" sz="1600" dirty="0" smtClean="0">
                <a:solidFill>
                  <a:srgbClr val="0000FF"/>
                </a:solidFill>
              </a:rPr>
              <a:t>Renewal of Certification</a:t>
            </a:r>
          </a:p>
          <a:p>
            <a:pPr marL="171450" indent="-171450" algn="l">
              <a:buFont typeface="Wingdings" pitchFamily="2" charset="2"/>
              <a:buChar char="Ø"/>
            </a:pPr>
            <a:r>
              <a:rPr lang="en-US" sz="1600" dirty="0" smtClean="0">
                <a:solidFill>
                  <a:srgbClr val="0000FF"/>
                </a:solidFill>
              </a:rPr>
              <a:t>Downgrade of Certification Level</a:t>
            </a:r>
          </a:p>
          <a:p>
            <a:pPr marL="171450" indent="-171450" algn="l">
              <a:buFont typeface="Wingdings" pitchFamily="2" charset="2"/>
              <a:buChar char="Ø"/>
            </a:pPr>
            <a:r>
              <a:rPr lang="en-US" sz="1600" dirty="0" smtClean="0">
                <a:solidFill>
                  <a:srgbClr val="0000FF"/>
                </a:solidFill>
              </a:rPr>
              <a:t>Applicant Name Change</a:t>
            </a:r>
          </a:p>
          <a:p>
            <a:pPr marL="171450" indent="-171450" algn="l">
              <a:buFont typeface="Wingdings" pitchFamily="2" charset="2"/>
              <a:buChar char="Ø"/>
            </a:pPr>
            <a:r>
              <a:rPr lang="en-US" sz="1600" dirty="0" smtClean="0">
                <a:solidFill>
                  <a:srgbClr val="0000FF"/>
                </a:solidFill>
              </a:rPr>
              <a:t>Extension to File for Renewal</a:t>
            </a:r>
            <a:endParaRPr lang="en-US" sz="1600" dirty="0">
              <a:solidFill>
                <a:srgbClr val="0000FF"/>
              </a:solidFill>
            </a:endParaRPr>
          </a:p>
          <a:p>
            <a:pPr algn="l"/>
            <a:r>
              <a:rPr lang="en-US" sz="1600" dirty="0" smtClean="0">
                <a:solidFill>
                  <a:srgbClr val="C00000"/>
                </a:solidFill>
              </a:rPr>
              <a:t>* Some </a:t>
            </a:r>
            <a:r>
              <a:rPr lang="en-US" sz="1600" dirty="0">
                <a:solidFill>
                  <a:srgbClr val="C00000"/>
                </a:solidFill>
              </a:rPr>
              <a:t>Application Types will not be available to you depending on the status of your </a:t>
            </a:r>
            <a:r>
              <a:rPr lang="en-US" sz="1600" dirty="0" smtClean="0">
                <a:solidFill>
                  <a:srgbClr val="C00000"/>
                </a:solidFill>
              </a:rPr>
              <a:t>Certificate.</a:t>
            </a:r>
          </a:p>
          <a:p>
            <a:pPr algn="l"/>
            <a:r>
              <a:rPr lang="en-US" sz="1600" dirty="0" smtClean="0">
                <a:solidFill>
                  <a:schemeClr val="tx1"/>
                </a:solidFill>
              </a:rPr>
              <a:t>When ready, click on the </a:t>
            </a:r>
            <a:r>
              <a:rPr lang="en-US" sz="1600" b="1" dirty="0" smtClean="0">
                <a:solidFill>
                  <a:schemeClr val="accent5">
                    <a:lumMod val="75000"/>
                  </a:schemeClr>
                </a:solidFill>
              </a:rPr>
              <a:t>“Start” </a:t>
            </a:r>
            <a:r>
              <a:rPr lang="en-US" sz="1600" dirty="0" smtClean="0">
                <a:solidFill>
                  <a:schemeClr val="tx1"/>
                </a:solidFill>
              </a:rPr>
              <a:t>button.</a:t>
            </a:r>
            <a:endParaRPr lang="en-US" sz="1600" dirty="0">
              <a:solidFill>
                <a:schemeClr val="tx1"/>
              </a:solidFill>
            </a:endParaRPr>
          </a:p>
        </p:txBody>
      </p:sp>
      <p:pic>
        <p:nvPicPr>
          <p:cNvPr id="4" name="Picture 3" descr="F:\2013 Files\On-Line Application Project\New Bureau Logos\New Image-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8" y="345300"/>
            <a:ext cx="843379" cy="144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2013 Files\On-Line Application Project\New Bureau Logos\Web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45301"/>
            <a:ext cx="146864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4"/>
          <a:stretch>
            <a:fillRect/>
          </a:stretch>
        </p:blipFill>
        <p:spPr>
          <a:xfrm>
            <a:off x="3311434" y="1783577"/>
            <a:ext cx="5152802" cy="4053888"/>
          </a:xfrm>
          <a:prstGeom prst="rect">
            <a:avLst/>
          </a:prstGeom>
        </p:spPr>
      </p:pic>
      <p:pic>
        <p:nvPicPr>
          <p:cNvPr id="11" name="Picture 10" descr="C:\Users\andersro\AppData\Local\Microsoft\Windows\Temporary Internet Files\Content.IE5\MJ78MRPU\MC900441900[1].wmf"/>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0431" y="4965247"/>
            <a:ext cx="760994" cy="628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8114" y="5593897"/>
            <a:ext cx="620148" cy="75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312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11160</TotalTime>
  <Words>1522</Words>
  <Application>Microsoft Office PowerPoint</Application>
  <PresentationFormat>On-screen Show (4:3)</PresentationFormat>
  <Paragraphs>143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Bureau of EMS and Trauma System Secure, Encrypted, On-Line EMS System 5/2018</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vt:lpstr>
      <vt:lpstr>Bureau of EMS and Trauma System Secure, Encrypted, On-Line EMS System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Angie McNamara</cp:lastModifiedBy>
  <cp:revision>264</cp:revision>
  <dcterms:created xsi:type="dcterms:W3CDTF">2016-05-18T19:23:34Z</dcterms:created>
  <dcterms:modified xsi:type="dcterms:W3CDTF">2018-12-26T22:36:26Z</dcterms:modified>
</cp:coreProperties>
</file>