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handoutMasterIdLst>
    <p:handoutMasterId r:id="rId44"/>
  </p:handoutMasterIdLst>
  <p:sldIdLst>
    <p:sldId id="256" r:id="rId2"/>
    <p:sldId id="257" r:id="rId3"/>
    <p:sldId id="260" r:id="rId4"/>
    <p:sldId id="259" r:id="rId5"/>
    <p:sldId id="262" r:id="rId6"/>
    <p:sldId id="258" r:id="rId7"/>
    <p:sldId id="267" r:id="rId8"/>
    <p:sldId id="289" r:id="rId9"/>
    <p:sldId id="310" r:id="rId10"/>
    <p:sldId id="299" r:id="rId11"/>
    <p:sldId id="261" r:id="rId12"/>
    <p:sldId id="288" r:id="rId13"/>
    <p:sldId id="287" r:id="rId14"/>
    <p:sldId id="318" r:id="rId15"/>
    <p:sldId id="290" r:id="rId16"/>
    <p:sldId id="319" r:id="rId17"/>
    <p:sldId id="263" r:id="rId18"/>
    <p:sldId id="264" r:id="rId19"/>
    <p:sldId id="284" r:id="rId20"/>
    <p:sldId id="265" r:id="rId21"/>
    <p:sldId id="268" r:id="rId22"/>
    <p:sldId id="269" r:id="rId23"/>
    <p:sldId id="272" r:id="rId24"/>
    <p:sldId id="279" r:id="rId25"/>
    <p:sldId id="270" r:id="rId26"/>
    <p:sldId id="271" r:id="rId27"/>
    <p:sldId id="273" r:id="rId28"/>
    <p:sldId id="280" r:id="rId29"/>
    <p:sldId id="306" r:id="rId30"/>
    <p:sldId id="274" r:id="rId31"/>
    <p:sldId id="320" r:id="rId32"/>
    <p:sldId id="275" r:id="rId33"/>
    <p:sldId id="298" r:id="rId34"/>
    <p:sldId id="300" r:id="rId35"/>
    <p:sldId id="266" r:id="rId36"/>
    <p:sldId id="285" r:id="rId37"/>
    <p:sldId id="277" r:id="rId38"/>
    <p:sldId id="286" r:id="rId39"/>
    <p:sldId id="276" r:id="rId40"/>
    <p:sldId id="283" r:id="rId41"/>
    <p:sldId id="281"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33D9"/>
    <a:srgbClr val="3DCF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0" d="100"/>
          <a:sy n="90" d="100"/>
        </p:scale>
        <p:origin x="-80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4F75B7-0E9C-4538-B73C-3D4C8C64659A}" type="datetimeFigureOut">
              <a:rPr lang="en-US" smtClean="0"/>
              <a:t>01/18/2018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39C7D6-E740-47A5-9CAC-2A93C4F12E60}" type="slidenum">
              <a:rPr lang="en-US" smtClean="0"/>
              <a:t>‹#›</a:t>
            </a:fld>
            <a:endParaRPr lang="en-US"/>
          </a:p>
        </p:txBody>
      </p:sp>
    </p:spTree>
    <p:extLst>
      <p:ext uri="{BB962C8B-B14F-4D97-AF65-F5344CB8AC3E}">
        <p14:creationId xmlns:p14="http://schemas.microsoft.com/office/powerpoint/2010/main" val="2198386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6E9DA6-9C1F-4E3E-928C-9A684A0737D8}" type="datetimeFigureOut">
              <a:rPr lang="en-US" smtClean="0"/>
              <a:t>01/18/2018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3C6942-2AC5-400B-8000-9500984C6FD8}" type="slidenum">
              <a:rPr lang="en-US" smtClean="0"/>
              <a:t>‹#›</a:t>
            </a:fld>
            <a:endParaRPr lang="en-US"/>
          </a:p>
        </p:txBody>
      </p:sp>
    </p:spTree>
    <p:extLst>
      <p:ext uri="{BB962C8B-B14F-4D97-AF65-F5344CB8AC3E}">
        <p14:creationId xmlns:p14="http://schemas.microsoft.com/office/powerpoint/2010/main" val="56852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C6942-2AC5-400B-8000-9500984C6FD8}" type="slidenum">
              <a:rPr lang="en-US" smtClean="0"/>
              <a:t>19</a:t>
            </a:fld>
            <a:endParaRPr lang="en-US"/>
          </a:p>
        </p:txBody>
      </p:sp>
    </p:spTree>
    <p:extLst>
      <p:ext uri="{BB962C8B-B14F-4D97-AF65-F5344CB8AC3E}">
        <p14:creationId xmlns:p14="http://schemas.microsoft.com/office/powerpoint/2010/main" val="3457054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49D78D-D3AC-46B5-8C4C-CDA9F31DE7D5}" type="datetimeFigureOut">
              <a:rPr lang="en-US" smtClean="0"/>
              <a:t>01/18/2018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56CB9-91BF-4452-AF2E-8552FE659554}" type="slidenum">
              <a:rPr lang="en-US" smtClean="0"/>
              <a:t>‹#›</a:t>
            </a:fld>
            <a:endParaRPr lang="en-US"/>
          </a:p>
        </p:txBody>
      </p:sp>
    </p:spTree>
    <p:extLst>
      <p:ext uri="{BB962C8B-B14F-4D97-AF65-F5344CB8AC3E}">
        <p14:creationId xmlns:p14="http://schemas.microsoft.com/office/powerpoint/2010/main" val="132218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9D78D-D3AC-46B5-8C4C-CDA9F31DE7D5}" type="datetimeFigureOut">
              <a:rPr lang="en-US" smtClean="0"/>
              <a:t>01/18/2018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56CB9-91BF-4452-AF2E-8552FE659554}" type="slidenum">
              <a:rPr lang="en-US" smtClean="0"/>
              <a:t>‹#›</a:t>
            </a:fld>
            <a:endParaRPr lang="en-US"/>
          </a:p>
        </p:txBody>
      </p:sp>
    </p:spTree>
    <p:extLst>
      <p:ext uri="{BB962C8B-B14F-4D97-AF65-F5344CB8AC3E}">
        <p14:creationId xmlns:p14="http://schemas.microsoft.com/office/powerpoint/2010/main" val="403825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9D78D-D3AC-46B5-8C4C-CDA9F31DE7D5}" type="datetimeFigureOut">
              <a:rPr lang="en-US" smtClean="0"/>
              <a:t>01/18/2018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56CB9-91BF-4452-AF2E-8552FE659554}" type="slidenum">
              <a:rPr lang="en-US" smtClean="0"/>
              <a:t>‹#›</a:t>
            </a:fld>
            <a:endParaRPr lang="en-US"/>
          </a:p>
        </p:txBody>
      </p:sp>
    </p:spTree>
    <p:extLst>
      <p:ext uri="{BB962C8B-B14F-4D97-AF65-F5344CB8AC3E}">
        <p14:creationId xmlns:p14="http://schemas.microsoft.com/office/powerpoint/2010/main" val="160761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49D78D-D3AC-46B5-8C4C-CDA9F31DE7D5}" type="datetimeFigureOut">
              <a:rPr lang="en-US" smtClean="0"/>
              <a:t>01/18/2018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56CB9-91BF-4452-AF2E-8552FE659554}" type="slidenum">
              <a:rPr lang="en-US" smtClean="0"/>
              <a:t>‹#›</a:t>
            </a:fld>
            <a:endParaRPr lang="en-US"/>
          </a:p>
        </p:txBody>
      </p:sp>
    </p:spTree>
    <p:extLst>
      <p:ext uri="{BB962C8B-B14F-4D97-AF65-F5344CB8AC3E}">
        <p14:creationId xmlns:p14="http://schemas.microsoft.com/office/powerpoint/2010/main" val="274468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9D78D-D3AC-46B5-8C4C-CDA9F31DE7D5}" type="datetimeFigureOut">
              <a:rPr lang="en-US" smtClean="0"/>
              <a:t>01/18/2018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56CB9-91BF-4452-AF2E-8552FE659554}" type="slidenum">
              <a:rPr lang="en-US" smtClean="0"/>
              <a:t>‹#›</a:t>
            </a:fld>
            <a:endParaRPr lang="en-US"/>
          </a:p>
        </p:txBody>
      </p:sp>
    </p:spTree>
    <p:extLst>
      <p:ext uri="{BB962C8B-B14F-4D97-AF65-F5344CB8AC3E}">
        <p14:creationId xmlns:p14="http://schemas.microsoft.com/office/powerpoint/2010/main" val="3904242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0BA2D-33BB-8E4D-AC1C-BEB3ED73C540}" type="datetimeFigureOut">
              <a:rPr lang="en-US" smtClean="0"/>
              <a:t>01/18/2018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DE253F-F01B-0744-BF62-46202CEFA61C}" type="slidenum">
              <a:rPr lang="en-US" smtClean="0"/>
              <a:t>‹#›</a:t>
            </a:fld>
            <a:endParaRPr lang="en-US" dirty="0"/>
          </a:p>
        </p:txBody>
      </p:sp>
    </p:spTree>
    <p:extLst>
      <p:ext uri="{BB962C8B-B14F-4D97-AF65-F5344CB8AC3E}">
        <p14:creationId xmlns:p14="http://schemas.microsoft.com/office/powerpoint/2010/main" val="129270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49D78D-D3AC-46B5-8C4C-CDA9F31DE7D5}" type="datetimeFigureOut">
              <a:rPr lang="en-US" smtClean="0"/>
              <a:t>01/18/2018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56CB9-91BF-4452-AF2E-8552FE659554}" type="slidenum">
              <a:rPr lang="en-US" smtClean="0"/>
              <a:t>‹#›</a:t>
            </a:fld>
            <a:endParaRPr lang="en-US"/>
          </a:p>
        </p:txBody>
      </p:sp>
    </p:spTree>
    <p:extLst>
      <p:ext uri="{BB962C8B-B14F-4D97-AF65-F5344CB8AC3E}">
        <p14:creationId xmlns:p14="http://schemas.microsoft.com/office/powerpoint/2010/main" val="268253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49D78D-D3AC-46B5-8C4C-CDA9F31DE7D5}" type="datetimeFigureOut">
              <a:rPr lang="en-US" smtClean="0"/>
              <a:t>01/18/2018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56CB9-91BF-4452-AF2E-8552FE659554}" type="slidenum">
              <a:rPr lang="en-US" smtClean="0"/>
              <a:t>‹#›</a:t>
            </a:fld>
            <a:endParaRPr lang="en-US"/>
          </a:p>
        </p:txBody>
      </p:sp>
    </p:spTree>
    <p:extLst>
      <p:ext uri="{BB962C8B-B14F-4D97-AF65-F5344CB8AC3E}">
        <p14:creationId xmlns:p14="http://schemas.microsoft.com/office/powerpoint/2010/main" val="84994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9D78D-D3AC-46B5-8C4C-CDA9F31DE7D5}" type="datetimeFigureOut">
              <a:rPr lang="en-US" smtClean="0"/>
              <a:t>01/18/2018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56CB9-91BF-4452-AF2E-8552FE659554}" type="slidenum">
              <a:rPr lang="en-US" smtClean="0"/>
              <a:t>‹#›</a:t>
            </a:fld>
            <a:endParaRPr lang="en-US"/>
          </a:p>
        </p:txBody>
      </p:sp>
    </p:spTree>
    <p:extLst>
      <p:ext uri="{BB962C8B-B14F-4D97-AF65-F5344CB8AC3E}">
        <p14:creationId xmlns:p14="http://schemas.microsoft.com/office/powerpoint/2010/main" val="3213911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9D78D-D3AC-46B5-8C4C-CDA9F31DE7D5}" type="datetimeFigureOut">
              <a:rPr lang="en-US" smtClean="0"/>
              <a:t>01/18/2018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56CB9-91BF-4452-AF2E-8552FE659554}" type="slidenum">
              <a:rPr lang="en-US" smtClean="0"/>
              <a:t>‹#›</a:t>
            </a:fld>
            <a:endParaRPr lang="en-US"/>
          </a:p>
        </p:txBody>
      </p:sp>
    </p:spTree>
    <p:extLst>
      <p:ext uri="{BB962C8B-B14F-4D97-AF65-F5344CB8AC3E}">
        <p14:creationId xmlns:p14="http://schemas.microsoft.com/office/powerpoint/2010/main" val="12868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49D78D-D3AC-46B5-8C4C-CDA9F31DE7D5}" type="datetimeFigureOut">
              <a:rPr lang="en-US" smtClean="0"/>
              <a:t>01/18/2018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56CB9-91BF-4452-AF2E-8552FE659554}" type="slidenum">
              <a:rPr lang="en-US" smtClean="0"/>
              <a:t>‹#›</a:t>
            </a:fld>
            <a:endParaRPr lang="en-US"/>
          </a:p>
        </p:txBody>
      </p:sp>
    </p:spTree>
    <p:extLst>
      <p:ext uri="{BB962C8B-B14F-4D97-AF65-F5344CB8AC3E}">
        <p14:creationId xmlns:p14="http://schemas.microsoft.com/office/powerpoint/2010/main" val="118646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9D78D-D3AC-46B5-8C4C-CDA9F31DE7D5}" type="datetimeFigureOut">
              <a:rPr lang="en-US" smtClean="0"/>
              <a:t>01/18/2018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56CB9-91BF-4452-AF2E-8552FE659554}" type="slidenum">
              <a:rPr lang="en-US" smtClean="0"/>
              <a:t>‹#›</a:t>
            </a:fld>
            <a:endParaRPr lang="en-US"/>
          </a:p>
        </p:txBody>
      </p:sp>
      <p:pic>
        <p:nvPicPr>
          <p:cNvPr id="7" name="Picture 6" descr="12340-3_ADHS_CorpID_PPT temp 4.3_V4_1.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1823"/>
            <a:ext cx="9144000" cy="6858000"/>
          </a:xfrm>
          <a:prstGeom prst="rect">
            <a:avLst/>
          </a:prstGeom>
        </p:spPr>
      </p:pic>
    </p:spTree>
    <p:extLst>
      <p:ext uri="{BB962C8B-B14F-4D97-AF65-F5344CB8AC3E}">
        <p14:creationId xmlns:p14="http://schemas.microsoft.com/office/powerpoint/2010/main" val="2471222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2340-3_ADHS_CorpID_PPT temp 4.3_V4_1.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29450"/>
          </a:xfrm>
          <a:prstGeom prst="rect">
            <a:avLst/>
          </a:prstGeom>
        </p:spPr>
      </p:pic>
      <p:sp>
        <p:nvSpPr>
          <p:cNvPr id="7" name="TextBox 6"/>
          <p:cNvSpPr txBox="1"/>
          <p:nvPr/>
        </p:nvSpPr>
        <p:spPr>
          <a:xfrm>
            <a:off x="457200" y="1866899"/>
            <a:ext cx="8039100" cy="3477875"/>
          </a:xfrm>
          <a:prstGeom prst="rect">
            <a:avLst/>
          </a:prstGeom>
          <a:noFill/>
        </p:spPr>
        <p:txBody>
          <a:bodyPr wrap="square" rtlCol="0">
            <a:spAutoFit/>
          </a:bodyPr>
          <a:lstStyle/>
          <a:p>
            <a:pPr algn="ctr"/>
            <a:r>
              <a:rPr lang="en-US" sz="4000" b="1" dirty="0">
                <a:latin typeface="Fira Sans Light"/>
                <a:cs typeface="Fira Sans Light"/>
              </a:rPr>
              <a:t>Sustainable Plan of Corrections (POC</a:t>
            </a:r>
            <a:r>
              <a:rPr lang="en-US" sz="4000" b="1" dirty="0" smtClean="0">
                <a:latin typeface="Fira Sans Light"/>
                <a:cs typeface="Fira Sans Light"/>
              </a:rPr>
              <a:t>)</a:t>
            </a:r>
          </a:p>
          <a:p>
            <a:pPr algn="ctr"/>
            <a:endParaRPr lang="en-US" sz="1900" dirty="0">
              <a:latin typeface="Fira Sans Light"/>
              <a:cs typeface="Fira Sans Light"/>
            </a:endParaRPr>
          </a:p>
          <a:p>
            <a:pPr algn="ctr"/>
            <a:endParaRPr lang="en-US" sz="1900" dirty="0" smtClean="0">
              <a:latin typeface="Fira Sans Light"/>
              <a:cs typeface="Fira Sans Light"/>
            </a:endParaRPr>
          </a:p>
          <a:p>
            <a:pPr algn="ctr"/>
            <a:r>
              <a:rPr lang="en-US" sz="2800" dirty="0">
                <a:latin typeface="Fira Sans Light"/>
                <a:cs typeface="Fira Sans Light"/>
              </a:rPr>
              <a:t>Bureau of Residential Facilities Licensing</a:t>
            </a:r>
          </a:p>
          <a:p>
            <a:pPr algn="ctr"/>
            <a:r>
              <a:rPr lang="en-US" sz="2800" smtClean="0">
                <a:latin typeface="Fira Sans Light"/>
                <a:cs typeface="Fira Sans Light"/>
              </a:rPr>
              <a:t>2018</a:t>
            </a:r>
            <a:endParaRPr lang="en-US" sz="2800" dirty="0">
              <a:latin typeface="Fira Sans Light"/>
              <a:cs typeface="Fira Sans Light"/>
            </a:endParaRPr>
          </a:p>
          <a:p>
            <a:pPr algn="ctr"/>
            <a:endParaRPr lang="en-US" sz="1900" dirty="0">
              <a:latin typeface="Fira Sans Light"/>
              <a:cs typeface="Fira Sans Light"/>
            </a:endParaRPr>
          </a:p>
          <a:p>
            <a:pPr algn="ctr"/>
            <a:endParaRPr lang="en-US" sz="1900" dirty="0" smtClean="0">
              <a:latin typeface="Fira Sans Light"/>
              <a:cs typeface="Fira Sans Light"/>
            </a:endParaRPr>
          </a:p>
        </p:txBody>
      </p:sp>
    </p:spTree>
    <p:extLst>
      <p:ext uri="{BB962C8B-B14F-4D97-AF65-F5344CB8AC3E}">
        <p14:creationId xmlns:p14="http://schemas.microsoft.com/office/powerpoint/2010/main" val="3402456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48376"/>
          </a:xfrm>
        </p:spPr>
        <p:txBody>
          <a:bodyPr>
            <a:normAutofit fontScale="90000"/>
          </a:bodyPr>
          <a:lstStyle/>
          <a:p>
            <a:r>
              <a:rPr lang="en-US" sz="3200" dirty="0" smtClean="0"/>
              <a:t>Plan of Correction </a:t>
            </a:r>
            <a:r>
              <a:rPr lang="en-US" sz="3200" dirty="0"/>
              <a:t>P</a:t>
            </a:r>
            <a:r>
              <a:rPr lang="en-US" sz="3200" dirty="0" smtClean="0"/>
              <a:t>rocess Continued</a:t>
            </a:r>
            <a:endParaRPr lang="en-US" sz="3200" dirty="0"/>
          </a:p>
        </p:txBody>
      </p:sp>
      <p:sp>
        <p:nvSpPr>
          <p:cNvPr id="3" name="Content Placeholder 2"/>
          <p:cNvSpPr>
            <a:spLocks noGrp="1"/>
          </p:cNvSpPr>
          <p:nvPr>
            <p:ph idx="1"/>
          </p:nvPr>
        </p:nvSpPr>
        <p:spPr>
          <a:xfrm>
            <a:off x="457200" y="723015"/>
            <a:ext cx="8229600" cy="5403149"/>
          </a:xfrm>
        </p:spPr>
        <p:txBody>
          <a:bodyPr>
            <a:normAutofit fontScale="92500" lnSpcReduction="10000"/>
          </a:bodyPr>
          <a:lstStyle/>
          <a:p>
            <a:pPr marL="0" lvl="0" indent="0" algn="ctr">
              <a:buNone/>
            </a:pPr>
            <a:r>
              <a:rPr lang="en-US" sz="1600" dirty="0" smtClean="0">
                <a:solidFill>
                  <a:prstClr val="black"/>
                </a:solidFill>
              </a:rPr>
              <a:t>SOD with deficiencies received by provider</a:t>
            </a:r>
            <a:r>
              <a:rPr lang="en-US" sz="1600" dirty="0">
                <a:solidFill>
                  <a:prstClr val="black"/>
                </a:solidFill>
              </a:rPr>
              <a:t>	</a:t>
            </a:r>
            <a:endParaRPr lang="en-US" sz="1600" dirty="0" smtClean="0">
              <a:solidFill>
                <a:prstClr val="black"/>
              </a:solidFill>
            </a:endParaRPr>
          </a:p>
          <a:p>
            <a:pPr marL="0" lvl="0" indent="0" algn="ctr">
              <a:buNone/>
            </a:pPr>
            <a:r>
              <a:rPr lang="en-US" sz="1400" dirty="0" smtClean="0">
                <a:solidFill>
                  <a:prstClr val="black"/>
                </a:solidFill>
              </a:rPr>
              <a:t>IDR completed, if applicable</a:t>
            </a:r>
          </a:p>
          <a:p>
            <a:pPr marL="0" lvl="0" indent="0" algn="ctr">
              <a:buNone/>
            </a:pPr>
            <a:r>
              <a:rPr lang="en-US" sz="1400" dirty="0" smtClean="0">
                <a:solidFill>
                  <a:prstClr val="black"/>
                </a:solidFill>
              </a:rPr>
              <a:t>Enforcement completed, if applicable</a:t>
            </a:r>
          </a:p>
          <a:p>
            <a:pPr marL="0" lvl="0" indent="0">
              <a:buNone/>
            </a:pPr>
            <a:r>
              <a:rPr lang="en-US" sz="1600" dirty="0" smtClean="0">
                <a:solidFill>
                  <a:prstClr val="black"/>
                </a:solidFill>
              </a:rPr>
              <a:t>							</a:t>
            </a:r>
            <a:endParaRPr lang="en-US" sz="1600" dirty="0">
              <a:solidFill>
                <a:prstClr val="black"/>
              </a:solidFill>
            </a:endParaRPr>
          </a:p>
          <a:p>
            <a:pPr marL="0" lvl="0" indent="0">
              <a:buNone/>
            </a:pPr>
            <a:endParaRPr lang="en-US" sz="1600" dirty="0" smtClean="0">
              <a:solidFill>
                <a:prstClr val="black"/>
              </a:solidFill>
            </a:endParaRPr>
          </a:p>
          <a:p>
            <a:pPr marL="3657600" lvl="8" indent="0">
              <a:buNone/>
            </a:pPr>
            <a:r>
              <a:rPr lang="en-US" dirty="0" smtClean="0"/>
              <a:t>				Surveyor reviews to determine if 		  the POC is acceptable. </a:t>
            </a:r>
          </a:p>
          <a:p>
            <a:pPr marL="3657600" lvl="8" indent="0">
              <a:buNone/>
            </a:pPr>
            <a:endParaRPr lang="en-US" dirty="0"/>
          </a:p>
          <a:p>
            <a:pPr marL="0" lvl="8" indent="3657600">
              <a:buNone/>
            </a:pPr>
            <a:endParaRPr lang="en-US" dirty="0" smtClean="0"/>
          </a:p>
          <a:p>
            <a:pPr marL="0" lvl="8" indent="0">
              <a:buNone/>
            </a:pPr>
            <a:r>
              <a:rPr lang="en-US" dirty="0" smtClean="0"/>
              <a:t>							</a:t>
            </a:r>
          </a:p>
          <a:p>
            <a:pPr marL="0" lvl="8" indent="0">
              <a:buNone/>
            </a:pPr>
            <a:endParaRPr lang="en-US" dirty="0"/>
          </a:p>
          <a:p>
            <a:pPr marL="0" lvl="8" indent="0">
              <a:buNone/>
            </a:pPr>
            <a:r>
              <a:rPr lang="en-US" dirty="0"/>
              <a:t>	</a:t>
            </a:r>
            <a:r>
              <a:rPr lang="en-US" dirty="0" smtClean="0"/>
              <a:t>		The POC is </a:t>
            </a:r>
            <a:r>
              <a:rPr lang="en-US" dirty="0" smtClean="0">
                <a:solidFill>
                  <a:srgbClr val="FF0000"/>
                </a:solidFill>
              </a:rPr>
              <a:t>not acceptable.</a:t>
            </a:r>
            <a:r>
              <a:rPr lang="en-US" dirty="0" smtClean="0"/>
              <a:t>			 			It does not include one or more of the 5 components 			of a POC.								A letter will notify the provider  of the missing 				information &amp; an amended POC must be submitted.						</a:t>
            </a:r>
            <a:endParaRPr lang="en-US" dirty="0"/>
          </a:p>
        </p:txBody>
      </p:sp>
      <p:sp>
        <p:nvSpPr>
          <p:cNvPr id="7" name="Flowchart: Multidocument 6"/>
          <p:cNvSpPr/>
          <p:nvPr/>
        </p:nvSpPr>
        <p:spPr>
          <a:xfrm>
            <a:off x="425303" y="1956388"/>
            <a:ext cx="2721935" cy="1765005"/>
          </a:xfrm>
          <a:prstGeom prst="flowChartMultidocumen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POC is created to address deficient practices and submitted to DHS</a:t>
            </a:r>
            <a:endParaRPr lang="en-US" dirty="0"/>
          </a:p>
        </p:txBody>
      </p:sp>
      <p:sp>
        <p:nvSpPr>
          <p:cNvPr id="8" name="10-Point Star 7"/>
          <p:cNvSpPr/>
          <p:nvPr/>
        </p:nvSpPr>
        <p:spPr>
          <a:xfrm>
            <a:off x="3354573" y="2301948"/>
            <a:ext cx="781492" cy="749596"/>
          </a:xfrm>
          <a:prstGeom prst="star1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10-14 days!</a:t>
            </a:r>
            <a:endParaRPr lang="en-US" sz="1200" dirty="0"/>
          </a:p>
        </p:txBody>
      </p:sp>
      <p:sp>
        <p:nvSpPr>
          <p:cNvPr id="10" name="Right Arrow 9"/>
          <p:cNvSpPr/>
          <p:nvPr/>
        </p:nvSpPr>
        <p:spPr>
          <a:xfrm>
            <a:off x="4238350" y="2555588"/>
            <a:ext cx="978408" cy="242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5216758" y="3136605"/>
            <a:ext cx="484632" cy="72301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787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Fira Sans Light"/>
              </a:rPr>
              <a:t>Statement of Deficiencies Letter</a:t>
            </a:r>
            <a:endParaRPr lang="en-US" sz="4000" dirty="0">
              <a:latin typeface="Fira Sans Light"/>
            </a:endParaRPr>
          </a:p>
        </p:txBody>
      </p:sp>
      <p:sp>
        <p:nvSpPr>
          <p:cNvPr id="3" name="Content Placeholder 2"/>
          <p:cNvSpPr>
            <a:spLocks noGrp="1"/>
          </p:cNvSpPr>
          <p:nvPr>
            <p:ph idx="1"/>
          </p:nvPr>
        </p:nvSpPr>
        <p:spPr/>
        <p:txBody>
          <a:bodyPr/>
          <a:lstStyle/>
          <a:p>
            <a:pPr marL="0" indent="0">
              <a:buNone/>
            </a:pPr>
            <a:endParaRPr lang="en-US" sz="2800" dirty="0" smtClean="0">
              <a:latin typeface="Fira Sans Light"/>
            </a:endParaRPr>
          </a:p>
          <a:p>
            <a:pPr marL="0" indent="0">
              <a:buNone/>
            </a:pPr>
            <a:r>
              <a:rPr lang="en-US" sz="2800" dirty="0" smtClean="0">
                <a:latin typeface="Fira Sans Light"/>
              </a:rPr>
              <a:t>Description</a:t>
            </a:r>
            <a:r>
              <a:rPr lang="en-US" sz="2800" dirty="0">
                <a:latin typeface="Fira Sans Light"/>
              </a:rPr>
              <a:t>, Identifying Info, </a:t>
            </a:r>
            <a:r>
              <a:rPr lang="en-US" sz="2800" dirty="0" smtClean="0">
                <a:latin typeface="Fira Sans Light"/>
              </a:rPr>
              <a:t>License ID</a:t>
            </a:r>
            <a:r>
              <a:rPr lang="en-US" sz="2800" dirty="0">
                <a:latin typeface="Fira Sans Light"/>
              </a:rPr>
              <a:t> </a:t>
            </a:r>
            <a:r>
              <a:rPr lang="en-US" sz="2800" dirty="0" smtClean="0">
                <a:latin typeface="Fira Sans Light"/>
              </a:rPr>
              <a:t>&amp; Event ID </a:t>
            </a:r>
            <a:endParaRPr lang="en-US" sz="2800" dirty="0">
              <a:latin typeface="Fira Sans Light"/>
            </a:endParaRPr>
          </a:p>
          <a:p>
            <a:endParaRPr lang="en-US" sz="2800" dirty="0">
              <a:latin typeface="Fira Sans Light"/>
            </a:endParaRPr>
          </a:p>
          <a:p>
            <a:pPr marL="0" indent="0">
              <a:buNone/>
            </a:pPr>
            <a:endParaRPr lang="en-US" sz="2800" dirty="0">
              <a:latin typeface="Fira Sans Light"/>
            </a:endParaRPr>
          </a:p>
          <a:p>
            <a:pPr marL="0" indent="0">
              <a:buNone/>
            </a:pPr>
            <a:endParaRPr lang="en-US" dirty="0"/>
          </a:p>
        </p:txBody>
      </p:sp>
    </p:spTree>
    <p:extLst>
      <p:ext uri="{BB962C8B-B14F-4D97-AF65-F5344CB8AC3E}">
        <p14:creationId xmlns:p14="http://schemas.microsoft.com/office/powerpoint/2010/main" val="5360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2772" y="274638"/>
            <a:ext cx="8420986" cy="520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a:stCxn id="8" idx="1"/>
          </p:cNvCxnSpPr>
          <p:nvPr/>
        </p:nvCxnSpPr>
        <p:spPr>
          <a:xfrm flipH="1" flipV="1">
            <a:off x="1488559" y="2955852"/>
            <a:ext cx="435934" cy="2504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924493" y="3036999"/>
            <a:ext cx="1360967" cy="338554"/>
          </a:xfrm>
          <a:prstGeom prst="rect">
            <a:avLst/>
          </a:prstGeom>
          <a:noFill/>
        </p:spPr>
        <p:txBody>
          <a:bodyPr wrap="square" rtlCol="0">
            <a:spAutoFit/>
          </a:bodyPr>
          <a:lstStyle/>
          <a:p>
            <a:r>
              <a:rPr lang="en-US" sz="1600" b="1" dirty="0" smtClean="0">
                <a:solidFill>
                  <a:schemeClr val="accent1">
                    <a:lumMod val="75000"/>
                  </a:schemeClr>
                </a:solidFill>
                <a:latin typeface="Fira Sans Light"/>
              </a:rPr>
              <a:t>License ID</a:t>
            </a:r>
            <a:endParaRPr lang="en-US" sz="1600" b="1" dirty="0">
              <a:solidFill>
                <a:schemeClr val="accent1">
                  <a:lumMod val="75000"/>
                </a:schemeClr>
              </a:solidFill>
              <a:latin typeface="Fira Sans Light"/>
            </a:endParaRPr>
          </a:p>
        </p:txBody>
      </p:sp>
      <p:cxnSp>
        <p:nvCxnSpPr>
          <p:cNvPr id="13" name="Straight Arrow Connector 12"/>
          <p:cNvCxnSpPr/>
          <p:nvPr/>
        </p:nvCxnSpPr>
        <p:spPr>
          <a:xfrm flipH="1">
            <a:off x="2828260" y="2488019"/>
            <a:ext cx="552893" cy="26581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81152" y="2251594"/>
            <a:ext cx="1148317" cy="338554"/>
          </a:xfrm>
          <a:prstGeom prst="rect">
            <a:avLst/>
          </a:prstGeom>
          <a:noFill/>
        </p:spPr>
        <p:txBody>
          <a:bodyPr wrap="square" rtlCol="0">
            <a:spAutoFit/>
          </a:bodyPr>
          <a:lstStyle/>
          <a:p>
            <a:r>
              <a:rPr lang="en-US" sz="1600" b="1" dirty="0" smtClean="0">
                <a:solidFill>
                  <a:srgbClr val="C00000"/>
                </a:solidFill>
                <a:latin typeface="Fira Sans Light"/>
              </a:rPr>
              <a:t>Event ID</a:t>
            </a:r>
            <a:endParaRPr lang="en-US" sz="1600" b="1" dirty="0">
              <a:solidFill>
                <a:srgbClr val="C00000"/>
              </a:solidFill>
              <a:latin typeface="Fira Sans Light"/>
            </a:endParaRPr>
          </a:p>
        </p:txBody>
      </p:sp>
      <p:sp>
        <p:nvSpPr>
          <p:cNvPr id="19" name="Right Brace 18"/>
          <p:cNvSpPr/>
          <p:nvPr/>
        </p:nvSpPr>
        <p:spPr>
          <a:xfrm>
            <a:off x="7335402" y="4518836"/>
            <a:ext cx="407226" cy="855921"/>
          </a:xfrm>
          <a:prstGeom prst="rightBrace">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C00000"/>
              </a:solidFill>
            </a:endParaRPr>
          </a:p>
        </p:txBody>
      </p:sp>
      <p:sp>
        <p:nvSpPr>
          <p:cNvPr id="20" name="TextBox 19"/>
          <p:cNvSpPr txBox="1"/>
          <p:nvPr/>
        </p:nvSpPr>
        <p:spPr>
          <a:xfrm>
            <a:off x="7742628" y="4685186"/>
            <a:ext cx="1326944" cy="584775"/>
          </a:xfrm>
          <a:prstGeom prst="rect">
            <a:avLst/>
          </a:prstGeom>
          <a:noFill/>
        </p:spPr>
        <p:txBody>
          <a:bodyPr wrap="square" rtlCol="0">
            <a:spAutoFit/>
          </a:bodyPr>
          <a:lstStyle/>
          <a:p>
            <a:r>
              <a:rPr lang="en-US" sz="1600" b="1" dirty="0" smtClean="0">
                <a:solidFill>
                  <a:srgbClr val="C00000"/>
                </a:solidFill>
              </a:rPr>
              <a:t>POC Components</a:t>
            </a:r>
            <a:endParaRPr lang="en-US" sz="1600" b="1" dirty="0">
              <a:solidFill>
                <a:srgbClr val="C00000"/>
              </a:solidFill>
            </a:endParaRPr>
          </a:p>
        </p:txBody>
      </p:sp>
    </p:spTree>
    <p:extLst>
      <p:ext uri="{BB962C8B-B14F-4D97-AF65-F5344CB8AC3E}">
        <p14:creationId xmlns:p14="http://schemas.microsoft.com/office/powerpoint/2010/main" val="156122260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33907" cy="873678"/>
          </a:xfrm>
        </p:spPr>
        <p:txBody>
          <a:bodyPr/>
          <a:lstStyle/>
          <a:p>
            <a:r>
              <a:rPr lang="en-US" b="1" dirty="0" smtClean="0">
                <a:latin typeface="Fira Sans Light"/>
              </a:rPr>
              <a:t>Event ID’s</a:t>
            </a:r>
            <a:endParaRPr lang="en-US" b="1" dirty="0">
              <a:latin typeface="Fira Sans Light"/>
            </a:endParaRPr>
          </a:p>
        </p:txBody>
      </p:sp>
      <p:pic>
        <p:nvPicPr>
          <p:cNvPr id="8" name="Content Placeholder 7"/>
          <p:cNvPicPr>
            <a:picLocks noGrp="1"/>
          </p:cNvPicPr>
          <p:nvPr>
            <p:ph idx="1"/>
          </p:nvPr>
        </p:nvPicPr>
        <p:blipFill rotWithShape="1">
          <a:blip r:embed="rId2"/>
          <a:srcRect l="9376" t="7975" r="19189" b="19495"/>
          <a:stretch/>
        </p:blipFill>
        <p:spPr bwMode="auto">
          <a:xfrm>
            <a:off x="1286540" y="1235885"/>
            <a:ext cx="6257215" cy="4569492"/>
          </a:xfrm>
          <a:prstGeom prst="rect">
            <a:avLst/>
          </a:prstGeom>
          <a:ln>
            <a:noFill/>
          </a:ln>
          <a:extLst>
            <a:ext uri="{53640926-AAD7-44D8-BBD7-CCE9431645EC}">
              <a14:shadowObscured xmlns:a14="http://schemas.microsoft.com/office/drawing/2010/main"/>
            </a:ext>
          </a:extLst>
        </p:spPr>
      </p:pic>
      <p:cxnSp>
        <p:nvCxnSpPr>
          <p:cNvPr id="10" name="Straight Arrow Connector 9"/>
          <p:cNvCxnSpPr>
            <a:stCxn id="11" idx="1"/>
          </p:cNvCxnSpPr>
          <p:nvPr/>
        </p:nvCxnSpPr>
        <p:spPr>
          <a:xfrm flipH="1">
            <a:off x="5231219" y="5248570"/>
            <a:ext cx="526312" cy="244548"/>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757531" y="5063904"/>
            <a:ext cx="1355606" cy="369332"/>
          </a:xfrm>
          <a:prstGeom prst="rect">
            <a:avLst/>
          </a:prstGeom>
          <a:noFill/>
        </p:spPr>
        <p:txBody>
          <a:bodyPr wrap="square" rtlCol="0">
            <a:spAutoFit/>
          </a:bodyPr>
          <a:lstStyle/>
          <a:p>
            <a:r>
              <a:rPr lang="en-US" b="1" dirty="0" smtClean="0">
                <a:solidFill>
                  <a:schemeClr val="accent6"/>
                </a:solidFill>
                <a:latin typeface="Fira Sans Light"/>
              </a:rPr>
              <a:t>Event ID </a:t>
            </a:r>
            <a:endParaRPr lang="en-US" b="1" dirty="0">
              <a:solidFill>
                <a:schemeClr val="accent6"/>
              </a:solidFill>
              <a:latin typeface="Fira Sans Light"/>
            </a:endParaRPr>
          </a:p>
        </p:txBody>
      </p:sp>
    </p:spTree>
    <p:extLst>
      <p:ext uri="{BB962C8B-B14F-4D97-AF65-F5344CB8AC3E}">
        <p14:creationId xmlns:p14="http://schemas.microsoft.com/office/powerpoint/2010/main" val="17468021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 . . . ?</a:t>
            </a:r>
            <a:endParaRPr lang="en-US" dirty="0"/>
          </a:p>
        </p:txBody>
      </p:sp>
      <p:pic>
        <p:nvPicPr>
          <p:cNvPr id="3075" name="Picture 3" descr="C:\Users\trumanc\AppData\Local\Microsoft\Windows\Temporary Internet Files\Content.IE5\AGGTF0A3\avanzamo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8250" y="1417638"/>
            <a:ext cx="41275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53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553"/>
          </a:xfrm>
        </p:spPr>
        <p:txBody>
          <a:bodyPr/>
          <a:lstStyle/>
          <a:p>
            <a:r>
              <a:rPr lang="en-US" dirty="0" smtClean="0"/>
              <a:t>SOD letter with enforcement</a:t>
            </a:r>
            <a:endParaRPr lang="en-US" dirty="0"/>
          </a:p>
        </p:txBody>
      </p:sp>
      <p:pic>
        <p:nvPicPr>
          <p:cNvPr id="6" name="Content Placeholder 5"/>
          <p:cNvPicPr>
            <a:picLocks noGrp="1"/>
          </p:cNvPicPr>
          <p:nvPr>
            <p:ph idx="1"/>
          </p:nvPr>
        </p:nvPicPr>
        <p:blipFill rotWithShape="1">
          <a:blip r:embed="rId2"/>
          <a:srcRect l="18724" t="17530" r="20318" b="7456"/>
          <a:stretch/>
        </p:blipFill>
        <p:spPr bwMode="auto">
          <a:xfrm>
            <a:off x="1323509" y="935866"/>
            <a:ext cx="6532095" cy="4956582"/>
          </a:xfrm>
          <a:prstGeom prst="rect">
            <a:avLst/>
          </a:prstGeom>
          <a:ln>
            <a:noFill/>
          </a:ln>
          <a:extLst>
            <a:ext uri="{53640926-AAD7-44D8-BBD7-CCE9431645EC}">
              <a14:shadowObscured xmlns:a14="http://schemas.microsoft.com/office/drawing/2010/main"/>
            </a:ext>
          </a:extLst>
        </p:spPr>
      </p:pic>
      <p:cxnSp>
        <p:nvCxnSpPr>
          <p:cNvPr id="7" name="Straight Arrow Connector 6"/>
          <p:cNvCxnSpPr/>
          <p:nvPr/>
        </p:nvCxnSpPr>
        <p:spPr>
          <a:xfrm>
            <a:off x="649512" y="3646967"/>
            <a:ext cx="116772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172616" y="3742660"/>
            <a:ext cx="1088883"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2823" y="3151150"/>
            <a:ext cx="1233377" cy="369332"/>
          </a:xfrm>
          <a:prstGeom prst="rect">
            <a:avLst/>
          </a:prstGeom>
          <a:noFill/>
          <a:ln>
            <a:solidFill>
              <a:srgbClr val="FF0000"/>
            </a:solidFill>
          </a:ln>
        </p:spPr>
        <p:txBody>
          <a:bodyPr wrap="square" rtlCol="0">
            <a:spAutoFit/>
          </a:bodyPr>
          <a:lstStyle/>
          <a:p>
            <a:r>
              <a:rPr lang="en-US" dirty="0" smtClean="0">
                <a:solidFill>
                  <a:srgbClr val="FF0000"/>
                </a:solidFill>
              </a:rPr>
              <a:t>Hold</a:t>
            </a:r>
            <a:r>
              <a:rPr lang="en-US" dirty="0" smtClean="0"/>
              <a:t> </a:t>
            </a:r>
            <a:r>
              <a:rPr lang="en-US" dirty="0" smtClean="0">
                <a:solidFill>
                  <a:srgbClr val="FF0000"/>
                </a:solidFill>
              </a:rPr>
              <a:t>POC</a:t>
            </a:r>
            <a:endParaRPr lang="en-US" dirty="0">
              <a:solidFill>
                <a:srgbClr val="FF0000"/>
              </a:solidFill>
            </a:endParaRPr>
          </a:p>
        </p:txBody>
      </p:sp>
      <p:sp>
        <p:nvSpPr>
          <p:cNvPr id="15" name="TextBox 14"/>
          <p:cNvSpPr txBox="1"/>
          <p:nvPr/>
        </p:nvSpPr>
        <p:spPr>
          <a:xfrm>
            <a:off x="7855604" y="3848986"/>
            <a:ext cx="1245866" cy="784830"/>
          </a:xfrm>
          <a:prstGeom prst="rect">
            <a:avLst/>
          </a:prstGeom>
          <a:noFill/>
          <a:ln>
            <a:solidFill>
              <a:srgbClr val="FF0000"/>
            </a:solidFill>
          </a:ln>
        </p:spPr>
        <p:txBody>
          <a:bodyPr wrap="square" rtlCol="0">
            <a:spAutoFit/>
          </a:bodyPr>
          <a:lstStyle/>
          <a:p>
            <a:r>
              <a:rPr lang="en-US" sz="1500" b="1" dirty="0" smtClean="0">
                <a:solidFill>
                  <a:srgbClr val="FF0000"/>
                </a:solidFill>
              </a:rPr>
              <a:t>But start on corrections immediately</a:t>
            </a:r>
            <a:endParaRPr lang="en-US" sz="1500" b="1" dirty="0">
              <a:solidFill>
                <a:srgbClr val="FF0000"/>
              </a:solidFill>
            </a:endParaRPr>
          </a:p>
        </p:txBody>
      </p:sp>
      <p:sp>
        <p:nvSpPr>
          <p:cNvPr id="3" name="TextBox 2"/>
          <p:cNvSpPr txBox="1"/>
          <p:nvPr/>
        </p:nvSpPr>
        <p:spPr>
          <a:xfrm>
            <a:off x="4423145" y="1488558"/>
            <a:ext cx="2749471" cy="369332"/>
          </a:xfrm>
          <a:prstGeom prst="rect">
            <a:avLst/>
          </a:prstGeom>
          <a:noFill/>
        </p:spPr>
        <p:txBody>
          <a:bodyPr wrap="none" rtlCol="0">
            <a:spAutoFit/>
          </a:bodyPr>
          <a:lstStyle/>
          <a:p>
            <a:r>
              <a:rPr lang="en-US" dirty="0" smtClean="0">
                <a:solidFill>
                  <a:srgbClr val="FF0000"/>
                </a:solidFill>
                <a:latin typeface="Fira Sans Light"/>
              </a:rPr>
              <a:t>Read your letter carefully</a:t>
            </a:r>
            <a:endParaRPr lang="en-US" dirty="0">
              <a:solidFill>
                <a:srgbClr val="FF0000"/>
              </a:solidFill>
              <a:latin typeface="Fira Sans Light"/>
            </a:endParaRPr>
          </a:p>
        </p:txBody>
      </p:sp>
    </p:spTree>
    <p:extLst>
      <p:ext uri="{BB962C8B-B14F-4D97-AF65-F5344CB8AC3E}">
        <p14:creationId xmlns:p14="http://schemas.microsoft.com/office/powerpoint/2010/main" val="2653636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77715"/>
          </a:xfrm>
        </p:spPr>
        <p:txBody>
          <a:bodyPr>
            <a:normAutofit fontScale="90000"/>
          </a:bodyPr>
          <a:lstStyle/>
          <a:p>
            <a:r>
              <a:rPr lang="en-US" dirty="0" smtClean="0"/>
              <a:t> IDR:  directions are provided</a:t>
            </a:r>
            <a:br>
              <a:rPr lang="en-US" dirty="0" smtClean="0"/>
            </a:br>
            <a:r>
              <a:rPr lang="en-US" dirty="0" smtClean="0"/>
              <a:t>in the cover letter of your SOD</a:t>
            </a:r>
            <a:endParaRPr lang="en-US" dirty="0"/>
          </a:p>
        </p:txBody>
      </p:sp>
      <p:sp>
        <p:nvSpPr>
          <p:cNvPr id="4" name="TextBox 3"/>
          <p:cNvSpPr txBox="1"/>
          <p:nvPr/>
        </p:nvSpPr>
        <p:spPr>
          <a:xfrm>
            <a:off x="4433777" y="1658679"/>
            <a:ext cx="184731" cy="369332"/>
          </a:xfrm>
          <a:prstGeom prst="rect">
            <a:avLst/>
          </a:prstGeom>
          <a:noFill/>
        </p:spPr>
        <p:txBody>
          <a:bodyPr wrap="none" rtlCol="0">
            <a:spAutoFit/>
          </a:bodyPr>
          <a:lstStyle/>
          <a:p>
            <a:endParaRPr lang="en-US" dirty="0"/>
          </a:p>
        </p:txBody>
      </p:sp>
      <p:sp>
        <p:nvSpPr>
          <p:cNvPr id="3" name="Content Placeholder 2"/>
          <p:cNvSpPr>
            <a:spLocks noGrp="1"/>
          </p:cNvSpPr>
          <p:nvPr>
            <p:ph idx="1"/>
          </p:nvPr>
        </p:nvSpPr>
        <p:spPr>
          <a:xfrm>
            <a:off x="411342" y="1843344"/>
            <a:ext cx="8229600" cy="3664321"/>
          </a:xfrm>
        </p:spPr>
        <p:txBody>
          <a:bodyPr>
            <a:normAutofit fontScale="70000" lnSpcReduction="20000"/>
          </a:bodyPr>
          <a:lstStyle/>
          <a:p>
            <a:endParaRPr lang="en-US" dirty="0">
              <a:latin typeface="Times New Roman"/>
            </a:endParaRPr>
          </a:p>
          <a:p>
            <a:r>
              <a:rPr lang="en-US" dirty="0">
                <a:latin typeface="Times New Roman"/>
              </a:rPr>
              <a:t>You have an opportunity to dispute any deficiencies or language listed on the SOD through an Informal Dispute Resolution (IDR). To dispute a deficiency or language listed on the SOD, </a:t>
            </a:r>
            <a:r>
              <a:rPr lang="en-US" b="1" dirty="0">
                <a:solidFill>
                  <a:srgbClr val="FF0000"/>
                </a:solidFill>
                <a:latin typeface="Times New Roman"/>
              </a:rPr>
              <a:t>send a written request on a separate document </a:t>
            </a:r>
            <a:r>
              <a:rPr lang="en-US" b="1" dirty="0">
                <a:latin typeface="Times New Roman"/>
              </a:rPr>
              <a:t>due 10 days from receipt of this letter, September 27, 2017. </a:t>
            </a:r>
            <a:r>
              <a:rPr lang="en-US" dirty="0">
                <a:latin typeface="Times New Roman"/>
              </a:rPr>
              <a:t> The written request must include documentation that shows the licensee was in compliance at the time of the inspection. The Department will review the written request and documentation provided to the Department and notify you of the Department’s decision.  If you have any questions, please call our office at (602) 364-2639.</a:t>
            </a:r>
          </a:p>
          <a:p>
            <a:endParaRPr lang="en-US" dirty="0">
              <a:latin typeface="Times New Roman"/>
            </a:endParaRPr>
          </a:p>
        </p:txBody>
      </p:sp>
    </p:spTree>
    <p:extLst>
      <p:ext uri="{BB962C8B-B14F-4D97-AF65-F5344CB8AC3E}">
        <p14:creationId xmlns:p14="http://schemas.microsoft.com/office/powerpoint/2010/main" val="2440289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Fira Sans Light"/>
              </a:rPr>
              <a:t>Sample POC</a:t>
            </a:r>
            <a:endParaRPr lang="en-US" sz="4000" dirty="0">
              <a:latin typeface="Fira Sans Light"/>
            </a:endParaRPr>
          </a:p>
        </p:txBody>
      </p:sp>
      <p:sp>
        <p:nvSpPr>
          <p:cNvPr id="3" name="Content Placeholder 2"/>
          <p:cNvSpPr>
            <a:spLocks noGrp="1"/>
          </p:cNvSpPr>
          <p:nvPr>
            <p:ph idx="1"/>
          </p:nvPr>
        </p:nvSpPr>
        <p:spPr/>
        <p:txBody>
          <a:bodyPr/>
          <a:lstStyle/>
          <a:p>
            <a:pPr marL="0" indent="0" algn="ctr">
              <a:buNone/>
            </a:pPr>
            <a:r>
              <a:rPr lang="en-US" b="1" dirty="0">
                <a:latin typeface="Fira Sans Light"/>
              </a:rPr>
              <a:t>Where can </a:t>
            </a:r>
            <a:r>
              <a:rPr lang="en-US" b="1" dirty="0" smtClean="0">
                <a:latin typeface="Fira Sans Light"/>
              </a:rPr>
              <a:t>the </a:t>
            </a:r>
            <a:r>
              <a:rPr lang="en-US" b="1" dirty="0">
                <a:latin typeface="Fira Sans Light"/>
              </a:rPr>
              <a:t>provider find the information they need to complete a successful POC</a:t>
            </a:r>
            <a:r>
              <a:rPr lang="en-US" b="1" dirty="0" smtClean="0">
                <a:latin typeface="Fira Sans Light"/>
              </a:rPr>
              <a:t>?</a:t>
            </a:r>
          </a:p>
          <a:p>
            <a:pPr marL="0" indent="0" algn="ctr">
              <a:buNone/>
            </a:pPr>
            <a:r>
              <a:rPr lang="en-US" b="1" dirty="0" smtClean="0">
                <a:latin typeface="Fira Sans Light"/>
              </a:rPr>
              <a:t>How does the provider know what exactly requires correction?</a:t>
            </a:r>
            <a:endParaRPr lang="en-US" b="1" dirty="0">
              <a:latin typeface="Fira Sans Light"/>
            </a:endParaRPr>
          </a:p>
          <a:p>
            <a:pPr marL="0" indent="0">
              <a:buNone/>
            </a:pPr>
            <a:endParaRPr lang="en-US" dirty="0"/>
          </a:p>
        </p:txBody>
      </p:sp>
    </p:spTree>
    <p:extLst>
      <p:ext uri="{BB962C8B-B14F-4D97-AF65-F5344CB8AC3E}">
        <p14:creationId xmlns:p14="http://schemas.microsoft.com/office/powerpoint/2010/main" val="333480519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Fira Sans Light"/>
              </a:rPr>
              <a:t>Anatomy of a Deficiency</a:t>
            </a:r>
            <a:endParaRPr lang="en-US" sz="4000" dirty="0">
              <a:latin typeface="Fira Sans Light"/>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latin typeface="Fira Sans Light"/>
              </a:rPr>
              <a:t>Tag #.</a:t>
            </a:r>
            <a:endParaRPr lang="en-US" dirty="0">
              <a:latin typeface="Fira Sans Light"/>
            </a:endParaRPr>
          </a:p>
          <a:p>
            <a:pPr>
              <a:buFont typeface="Arial" panose="020B0604020202020204" pitchFamily="34" charset="0"/>
              <a:buChar char="•"/>
            </a:pPr>
            <a:r>
              <a:rPr lang="en-US" dirty="0" smtClean="0">
                <a:latin typeface="Fira Sans Light"/>
              </a:rPr>
              <a:t>Rule # from applicable Article. </a:t>
            </a:r>
            <a:endParaRPr lang="en-US" dirty="0">
              <a:latin typeface="Fira Sans Light"/>
            </a:endParaRPr>
          </a:p>
          <a:p>
            <a:pPr>
              <a:buFont typeface="Arial" panose="020B0604020202020204" pitchFamily="34" charset="0"/>
              <a:buChar char="•"/>
            </a:pPr>
            <a:r>
              <a:rPr lang="en-US" dirty="0">
                <a:latin typeface="Fira Sans Light"/>
              </a:rPr>
              <a:t>Description of </a:t>
            </a:r>
            <a:r>
              <a:rPr lang="en-US" dirty="0" smtClean="0">
                <a:latin typeface="Fira Sans Light"/>
              </a:rPr>
              <a:t>Rule (subsections).</a:t>
            </a:r>
            <a:endParaRPr lang="en-US" dirty="0">
              <a:latin typeface="Fira Sans Light"/>
            </a:endParaRPr>
          </a:p>
          <a:p>
            <a:pPr>
              <a:buFont typeface="Arial" panose="020B0604020202020204" pitchFamily="34" charset="0"/>
              <a:buChar char="•"/>
            </a:pPr>
            <a:r>
              <a:rPr lang="en-US" dirty="0" smtClean="0">
                <a:latin typeface="Fira Sans Light"/>
              </a:rPr>
              <a:t>Findings/Evidence the surveyor documented:  what the provider did or did not do, that created a deficiency. </a:t>
            </a:r>
          </a:p>
          <a:p>
            <a:pPr marL="0" indent="0">
              <a:buNone/>
            </a:pPr>
            <a:endParaRPr lang="en-US" dirty="0">
              <a:latin typeface="Fira Sans Light"/>
            </a:endParaRPr>
          </a:p>
          <a:p>
            <a:pPr marL="457200" indent="-457200">
              <a:buAutoNum type="arabicPeriod"/>
            </a:pPr>
            <a:endParaRPr lang="en-US" dirty="0"/>
          </a:p>
          <a:p>
            <a:pPr marL="0" indent="0">
              <a:buNone/>
            </a:pPr>
            <a:endParaRPr lang="en-US" dirty="0"/>
          </a:p>
          <a:p>
            <a:pPr marL="457200" indent="-457200">
              <a:buAutoNum type="arabicPeriod"/>
            </a:pPr>
            <a:endParaRPr lang="en-US" dirty="0"/>
          </a:p>
          <a:p>
            <a:endParaRPr lang="en-US" dirty="0"/>
          </a:p>
        </p:txBody>
      </p:sp>
    </p:spTree>
    <p:extLst>
      <p:ext uri="{BB962C8B-B14F-4D97-AF65-F5344CB8AC3E}">
        <p14:creationId xmlns:p14="http://schemas.microsoft.com/office/powerpoint/2010/main" val="109638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10259"/>
          <a:stretch/>
        </p:blipFill>
        <p:spPr bwMode="auto">
          <a:xfrm>
            <a:off x="1212113" y="515559"/>
            <a:ext cx="6900529" cy="5135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 y="2109160"/>
            <a:ext cx="744280" cy="338554"/>
          </a:xfrm>
          <a:prstGeom prst="rect">
            <a:avLst/>
          </a:prstGeom>
          <a:noFill/>
        </p:spPr>
        <p:txBody>
          <a:bodyPr wrap="square" rtlCol="0">
            <a:spAutoFit/>
          </a:bodyPr>
          <a:lstStyle/>
          <a:p>
            <a:r>
              <a:rPr lang="en-US" sz="1600" b="1" dirty="0" smtClean="0">
                <a:solidFill>
                  <a:srgbClr val="D533D9"/>
                </a:solidFill>
                <a:latin typeface="Fira Sans Light"/>
              </a:rPr>
              <a:t>Tag #</a:t>
            </a:r>
            <a:endParaRPr lang="en-US" sz="1600" b="1" dirty="0">
              <a:solidFill>
                <a:srgbClr val="D533D9"/>
              </a:solidFill>
              <a:latin typeface="Fira Sans Light"/>
            </a:endParaRPr>
          </a:p>
        </p:txBody>
      </p:sp>
      <p:sp>
        <p:nvSpPr>
          <p:cNvPr id="32" name="TextBox 31"/>
          <p:cNvSpPr txBox="1"/>
          <p:nvPr/>
        </p:nvSpPr>
        <p:spPr>
          <a:xfrm>
            <a:off x="1" y="3691746"/>
            <a:ext cx="1031358" cy="338554"/>
          </a:xfrm>
          <a:prstGeom prst="rect">
            <a:avLst/>
          </a:prstGeom>
          <a:noFill/>
        </p:spPr>
        <p:txBody>
          <a:bodyPr wrap="square" rtlCol="0">
            <a:spAutoFit/>
          </a:bodyPr>
          <a:lstStyle/>
          <a:p>
            <a:r>
              <a:rPr lang="en-US" sz="1600" b="1" dirty="0" smtClean="0">
                <a:solidFill>
                  <a:schemeClr val="accent1"/>
                </a:solidFill>
                <a:latin typeface="Fira Sans Light"/>
              </a:rPr>
              <a:t>Rule</a:t>
            </a:r>
            <a:r>
              <a:rPr lang="en-US" sz="1600" b="1" dirty="0" smtClean="0">
                <a:solidFill>
                  <a:srgbClr val="00B0F0"/>
                </a:solidFill>
                <a:latin typeface="Fira Sans Light"/>
              </a:rPr>
              <a:t> #</a:t>
            </a:r>
            <a:endParaRPr lang="en-US" sz="1600" b="1" dirty="0">
              <a:solidFill>
                <a:srgbClr val="00B0F0"/>
              </a:solidFill>
              <a:latin typeface="Fira Sans Light"/>
            </a:endParaRPr>
          </a:p>
        </p:txBody>
      </p:sp>
      <p:cxnSp>
        <p:nvCxnSpPr>
          <p:cNvPr id="20" name="Straight Arrow Connector 19"/>
          <p:cNvCxnSpPr/>
          <p:nvPr/>
        </p:nvCxnSpPr>
        <p:spPr>
          <a:xfrm flipV="1">
            <a:off x="861237" y="3288837"/>
            <a:ext cx="552895" cy="402909"/>
          </a:xfrm>
          <a:prstGeom prst="straightConnector1">
            <a:avLst/>
          </a:prstGeom>
          <a:ln>
            <a:solidFill>
              <a:srgbClr val="00B0F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72141" y="2447714"/>
            <a:ext cx="659218" cy="635728"/>
          </a:xfrm>
          <a:prstGeom prst="straightConnector1">
            <a:avLst/>
          </a:prstGeom>
          <a:ln>
            <a:solidFill>
              <a:srgbClr val="D533D9"/>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273749" y="3353192"/>
            <a:ext cx="2200939" cy="338554"/>
          </a:xfrm>
          <a:prstGeom prst="rect">
            <a:avLst/>
          </a:prstGeom>
          <a:noFill/>
        </p:spPr>
        <p:txBody>
          <a:bodyPr wrap="square" rtlCol="0">
            <a:spAutoFit/>
          </a:bodyPr>
          <a:lstStyle/>
          <a:p>
            <a:r>
              <a:rPr lang="en-US" sz="1600" b="1" dirty="0">
                <a:solidFill>
                  <a:srgbClr val="00B050"/>
                </a:solidFill>
                <a:latin typeface="Fira Sans Light"/>
              </a:rPr>
              <a:t>Description of Rule</a:t>
            </a:r>
          </a:p>
        </p:txBody>
      </p:sp>
      <p:cxnSp>
        <p:nvCxnSpPr>
          <p:cNvPr id="14" name="Straight Arrow Connector 13"/>
          <p:cNvCxnSpPr/>
          <p:nvPr/>
        </p:nvCxnSpPr>
        <p:spPr>
          <a:xfrm flipH="1" flipV="1">
            <a:off x="4231759" y="3550737"/>
            <a:ext cx="1041990" cy="1"/>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5497030" y="4284921"/>
            <a:ext cx="1977657" cy="338554"/>
          </a:xfrm>
          <a:prstGeom prst="rect">
            <a:avLst/>
          </a:prstGeom>
          <a:noFill/>
        </p:spPr>
        <p:txBody>
          <a:bodyPr wrap="square" rtlCol="0">
            <a:spAutoFit/>
          </a:bodyPr>
          <a:lstStyle/>
          <a:p>
            <a:r>
              <a:rPr lang="en-US" sz="1600" b="1" dirty="0" smtClean="0">
                <a:solidFill>
                  <a:srgbClr val="7030A0"/>
                </a:solidFill>
                <a:latin typeface="Fira Sans Light"/>
              </a:rPr>
              <a:t>Findings/Evidence</a:t>
            </a:r>
            <a:endParaRPr lang="en-US" sz="1600" b="1" dirty="0">
              <a:solidFill>
                <a:srgbClr val="7030A0"/>
              </a:solidFill>
              <a:latin typeface="Fira Sans Light"/>
            </a:endParaRPr>
          </a:p>
        </p:txBody>
      </p:sp>
      <p:cxnSp>
        <p:nvCxnSpPr>
          <p:cNvPr id="25" name="Straight Arrow Connector 24"/>
          <p:cNvCxnSpPr>
            <a:stCxn id="22" idx="1"/>
          </p:cNvCxnSpPr>
          <p:nvPr/>
        </p:nvCxnSpPr>
        <p:spPr>
          <a:xfrm flipH="1">
            <a:off x="4348716" y="4454198"/>
            <a:ext cx="1148314" cy="0"/>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4146698" y="4623475"/>
            <a:ext cx="2658139" cy="607744"/>
          </a:xfrm>
          <a:prstGeom prst="straightConnector1">
            <a:avLst/>
          </a:prstGeom>
          <a:ln>
            <a:solidFill>
              <a:srgbClr val="7030A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95769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79712" y="743945"/>
            <a:ext cx="1839862" cy="56979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600" dirty="0">
              <a:latin typeface="Fira Sans"/>
              <a:cs typeface="Fira Sans"/>
            </a:endParaRPr>
          </a:p>
        </p:txBody>
      </p:sp>
      <p:sp>
        <p:nvSpPr>
          <p:cNvPr id="2" name="Title 1"/>
          <p:cNvSpPr>
            <a:spLocks noGrp="1"/>
          </p:cNvSpPr>
          <p:nvPr>
            <p:ph type="title"/>
          </p:nvPr>
        </p:nvSpPr>
        <p:spPr/>
        <p:txBody>
          <a:bodyPr/>
          <a:lstStyle/>
          <a:p>
            <a:r>
              <a:rPr lang="en-US" b="1" dirty="0">
                <a:latin typeface="Fira Sans Light"/>
              </a:rPr>
              <a:t>Common Abbreviations</a:t>
            </a:r>
          </a:p>
        </p:txBody>
      </p:sp>
      <p:sp>
        <p:nvSpPr>
          <p:cNvPr id="3" name="Content Placeholder 2"/>
          <p:cNvSpPr>
            <a:spLocks noGrp="1"/>
          </p:cNvSpPr>
          <p:nvPr>
            <p:ph idx="1"/>
          </p:nvPr>
        </p:nvSpPr>
        <p:spPr/>
        <p:txBody>
          <a:bodyPr/>
          <a:lstStyle/>
          <a:p>
            <a:r>
              <a:rPr lang="en-US" dirty="0">
                <a:latin typeface="Fira Sans Light"/>
              </a:rPr>
              <a:t>SOD = Statement of </a:t>
            </a:r>
            <a:r>
              <a:rPr lang="en-US" dirty="0" smtClean="0">
                <a:latin typeface="Fira Sans Light"/>
              </a:rPr>
              <a:t>Deficiencies.</a:t>
            </a:r>
            <a:endParaRPr lang="en-US" dirty="0">
              <a:latin typeface="Fira Sans Light"/>
            </a:endParaRPr>
          </a:p>
          <a:p>
            <a:endParaRPr lang="en-US" dirty="0">
              <a:latin typeface="Fira Sans Light"/>
            </a:endParaRPr>
          </a:p>
          <a:p>
            <a:r>
              <a:rPr lang="en-US" dirty="0">
                <a:latin typeface="Fira Sans Light"/>
              </a:rPr>
              <a:t>POC = Plan of </a:t>
            </a:r>
            <a:r>
              <a:rPr lang="en-US" dirty="0" smtClean="0">
                <a:latin typeface="Fira Sans Light"/>
              </a:rPr>
              <a:t>Correction.</a:t>
            </a:r>
            <a:endParaRPr lang="en-US" dirty="0">
              <a:latin typeface="Fira Sans Light"/>
            </a:endParaRPr>
          </a:p>
          <a:p>
            <a:endParaRPr lang="en-US" dirty="0">
              <a:latin typeface="Fira Sans Light"/>
            </a:endParaRPr>
          </a:p>
          <a:p>
            <a:r>
              <a:rPr lang="en-US" dirty="0">
                <a:latin typeface="Fira Sans Light"/>
              </a:rPr>
              <a:t>IDR = Informal Dispute </a:t>
            </a:r>
            <a:r>
              <a:rPr lang="en-US" dirty="0" smtClean="0">
                <a:latin typeface="Fira Sans Light"/>
              </a:rPr>
              <a:t>Resolution.</a:t>
            </a:r>
            <a:endParaRPr lang="en-US" dirty="0">
              <a:latin typeface="Fira Sans Light"/>
            </a:endParaRPr>
          </a:p>
          <a:p>
            <a:pPr marL="0" indent="0">
              <a:buNone/>
            </a:pPr>
            <a:endParaRPr lang="en-US" dirty="0"/>
          </a:p>
        </p:txBody>
      </p:sp>
    </p:spTree>
    <p:extLst>
      <p:ext uri="{BB962C8B-B14F-4D97-AF65-F5344CB8AC3E}">
        <p14:creationId xmlns:p14="http://schemas.microsoft.com/office/powerpoint/2010/main" val="384671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Fira Sans Light"/>
              </a:rPr>
              <a:t>POC Pointers</a:t>
            </a:r>
            <a:endParaRPr lang="en-US" sz="4000" dirty="0">
              <a:latin typeface="Fira Sans Light"/>
            </a:endParaRPr>
          </a:p>
        </p:txBody>
      </p:sp>
      <p:sp>
        <p:nvSpPr>
          <p:cNvPr id="3" name="Content Placeholder 2"/>
          <p:cNvSpPr>
            <a:spLocks noGrp="1"/>
          </p:cNvSpPr>
          <p:nvPr>
            <p:ph idx="1"/>
          </p:nvPr>
        </p:nvSpPr>
        <p:spPr>
          <a:xfrm>
            <a:off x="457200" y="1417638"/>
            <a:ext cx="8229600" cy="4525963"/>
          </a:xfrm>
        </p:spPr>
        <p:txBody>
          <a:bodyPr/>
          <a:lstStyle/>
          <a:p>
            <a:r>
              <a:rPr lang="en-US" sz="2800" dirty="0">
                <a:latin typeface="Fira Sans Light"/>
              </a:rPr>
              <a:t>What should a POC look like?</a:t>
            </a:r>
          </a:p>
          <a:p>
            <a:r>
              <a:rPr lang="en-US" sz="2800" dirty="0">
                <a:latin typeface="Fira Sans Light"/>
              </a:rPr>
              <a:t>Sample POC (handout</a:t>
            </a:r>
            <a:r>
              <a:rPr lang="en-US" sz="2800" dirty="0" smtClean="0">
                <a:latin typeface="Fira Sans Light"/>
              </a:rPr>
              <a:t>).</a:t>
            </a:r>
            <a:endParaRPr lang="en-US" sz="2800" dirty="0">
              <a:latin typeface="Fira Sans Light"/>
            </a:endParaRPr>
          </a:p>
          <a:p>
            <a:r>
              <a:rPr lang="en-US" sz="2800" dirty="0">
                <a:latin typeface="Fira Sans Light"/>
              </a:rPr>
              <a:t>Importance of referencing the rule </a:t>
            </a:r>
            <a:r>
              <a:rPr lang="en-US" sz="2800" dirty="0" smtClean="0">
                <a:latin typeface="Fira Sans Light"/>
              </a:rPr>
              <a:t># or tag #.</a:t>
            </a:r>
            <a:endParaRPr lang="en-US" sz="2800" dirty="0">
              <a:latin typeface="Fira Sans Light"/>
            </a:endParaRPr>
          </a:p>
          <a:p>
            <a:r>
              <a:rPr lang="en-US" sz="2800" dirty="0">
                <a:latin typeface="Fira Sans Light"/>
              </a:rPr>
              <a:t>Additional examples: </a:t>
            </a:r>
            <a:r>
              <a:rPr lang="en-US" sz="2800" dirty="0" smtClean="0">
                <a:latin typeface="Fira Sans Light"/>
              </a:rPr>
              <a:t>complete </a:t>
            </a:r>
            <a:r>
              <a:rPr lang="en-US" sz="2800" dirty="0">
                <a:latin typeface="Fira Sans Light"/>
              </a:rPr>
              <a:t>POC directly on </a:t>
            </a:r>
            <a:r>
              <a:rPr lang="en-US" sz="2800" dirty="0" smtClean="0">
                <a:latin typeface="Fira Sans Light"/>
              </a:rPr>
              <a:t>SOD or complete </a:t>
            </a:r>
            <a:r>
              <a:rPr lang="en-US" sz="2800" dirty="0">
                <a:latin typeface="Fira Sans Light"/>
              </a:rPr>
              <a:t>POC on a separate </a:t>
            </a:r>
            <a:r>
              <a:rPr lang="en-US" sz="2800" dirty="0" smtClean="0">
                <a:latin typeface="Fira Sans Light"/>
              </a:rPr>
              <a:t>document.</a:t>
            </a:r>
          </a:p>
          <a:p>
            <a:r>
              <a:rPr lang="en-US" sz="2800" dirty="0" smtClean="0">
                <a:latin typeface="Fira Sans Light"/>
              </a:rPr>
              <a:t>Sign the bottom left corner of the SOD.</a:t>
            </a:r>
          </a:p>
          <a:p>
            <a:r>
              <a:rPr lang="en-US" sz="2800" dirty="0" smtClean="0">
                <a:latin typeface="Fira Sans Light"/>
              </a:rPr>
              <a:t>Keep a copy of SOD and POC for your records (for public to view).</a:t>
            </a:r>
          </a:p>
          <a:p>
            <a:endParaRPr lang="en-US" sz="2800" dirty="0">
              <a:latin typeface="Fira Sans Light"/>
            </a:endParaRPr>
          </a:p>
          <a:p>
            <a:pPr marL="0" indent="0">
              <a:buNone/>
            </a:pPr>
            <a:endParaRPr lang="en-US" dirty="0"/>
          </a:p>
        </p:txBody>
      </p:sp>
      <p:pic>
        <p:nvPicPr>
          <p:cNvPr id="1026" name="Picture 2" descr="C:\Users\trumanc\AppData\Local\Microsoft\Windows\Temporary Internet Files\Content.IE5\3E1VACAI\Document-icon-blu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245" y="448126"/>
            <a:ext cx="1093596" cy="109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3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50"/>
            <a:ext cx="8229600" cy="1143000"/>
          </a:xfrm>
        </p:spPr>
        <p:txBody>
          <a:bodyPr>
            <a:normAutofit/>
          </a:bodyPr>
          <a:lstStyle/>
          <a:p>
            <a:pPr algn="l"/>
            <a:r>
              <a:rPr lang="en-US" sz="3600" b="1" dirty="0" smtClean="0">
                <a:latin typeface="Fira Sans Light"/>
              </a:rPr>
              <a:t>Sample Citation:</a:t>
            </a:r>
            <a:r>
              <a:rPr lang="en-US" sz="2000" b="1" dirty="0" smtClean="0">
                <a:latin typeface="Fira Sans Light"/>
              </a:rPr>
              <a:t>  survey date August 25, 2015</a:t>
            </a:r>
            <a:endParaRPr lang="en-US" sz="3600" b="1" dirty="0">
              <a:latin typeface="Fira Sans Light"/>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1395"/>
          <a:stretch/>
        </p:blipFill>
        <p:spPr bwMode="auto">
          <a:xfrm>
            <a:off x="467832" y="992337"/>
            <a:ext cx="8102010" cy="44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51" y="3031208"/>
            <a:ext cx="123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637" y="4290238"/>
            <a:ext cx="13414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218411" flipV="1">
            <a:off x="346885" y="1349140"/>
            <a:ext cx="665666" cy="72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1058" y="4671824"/>
            <a:ext cx="2859087" cy="81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984745">
            <a:off x="3237754" y="710884"/>
            <a:ext cx="1263150" cy="101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456753" y="1073484"/>
            <a:ext cx="902055" cy="369332"/>
          </a:xfrm>
          <a:prstGeom prst="rect">
            <a:avLst/>
          </a:prstGeom>
          <a:noFill/>
        </p:spPr>
        <p:txBody>
          <a:bodyPr wrap="square" rtlCol="0">
            <a:spAutoFit/>
          </a:bodyPr>
          <a:lstStyle/>
          <a:p>
            <a:r>
              <a:rPr lang="en-US" sz="1600" dirty="0" smtClean="0">
                <a:solidFill>
                  <a:schemeClr val="accent5">
                    <a:lumMod val="75000"/>
                  </a:schemeClr>
                </a:solidFill>
                <a:latin typeface="Fira Sans Light"/>
              </a:rPr>
              <a:t>Rule</a:t>
            </a:r>
            <a:r>
              <a:rPr lang="en-US" dirty="0" smtClean="0"/>
              <a:t> </a:t>
            </a:r>
            <a:r>
              <a:rPr lang="en-US" dirty="0" smtClean="0">
                <a:solidFill>
                  <a:schemeClr val="accent1"/>
                </a:solidFill>
              </a:rPr>
              <a:t>#</a:t>
            </a:r>
            <a:endParaRPr lang="en-US" dirty="0">
              <a:solidFill>
                <a:schemeClr val="accent1"/>
              </a:solidFill>
            </a:endParaRPr>
          </a:p>
        </p:txBody>
      </p:sp>
      <p:sp>
        <p:nvSpPr>
          <p:cNvPr id="6" name="TextBox 5"/>
          <p:cNvSpPr txBox="1"/>
          <p:nvPr/>
        </p:nvSpPr>
        <p:spPr>
          <a:xfrm>
            <a:off x="287079" y="2317898"/>
            <a:ext cx="754911" cy="338554"/>
          </a:xfrm>
          <a:prstGeom prst="rect">
            <a:avLst/>
          </a:prstGeom>
          <a:noFill/>
        </p:spPr>
        <p:txBody>
          <a:bodyPr wrap="square" rtlCol="0">
            <a:spAutoFit/>
          </a:bodyPr>
          <a:lstStyle/>
          <a:p>
            <a:r>
              <a:rPr lang="en-US" sz="1600" dirty="0" smtClean="0">
                <a:solidFill>
                  <a:srgbClr val="D533D9"/>
                </a:solidFill>
                <a:latin typeface="Fira Sans Light"/>
              </a:rPr>
              <a:t> Tag #</a:t>
            </a:r>
            <a:endParaRPr lang="en-US" sz="1600" dirty="0">
              <a:solidFill>
                <a:srgbClr val="D533D9"/>
              </a:solidFill>
              <a:latin typeface="Fira Sans Light"/>
            </a:endParaRPr>
          </a:p>
        </p:txBody>
      </p:sp>
      <p:sp>
        <p:nvSpPr>
          <p:cNvPr id="9" name="TextBox 8"/>
          <p:cNvSpPr txBox="1"/>
          <p:nvPr/>
        </p:nvSpPr>
        <p:spPr>
          <a:xfrm>
            <a:off x="5847907" y="3014331"/>
            <a:ext cx="2066591" cy="338554"/>
          </a:xfrm>
          <a:prstGeom prst="rect">
            <a:avLst/>
          </a:prstGeom>
          <a:noFill/>
        </p:spPr>
        <p:txBody>
          <a:bodyPr wrap="none" rtlCol="0">
            <a:spAutoFit/>
          </a:bodyPr>
          <a:lstStyle/>
          <a:p>
            <a:pPr lvl="0"/>
            <a:r>
              <a:rPr lang="en-US" sz="1600" b="1" dirty="0">
                <a:solidFill>
                  <a:srgbClr val="00B050"/>
                </a:solidFill>
                <a:latin typeface="Fira Sans Light"/>
              </a:rPr>
              <a:t>Description of Rule</a:t>
            </a:r>
          </a:p>
        </p:txBody>
      </p:sp>
      <p:sp>
        <p:nvSpPr>
          <p:cNvPr id="10" name="TextBox 9"/>
          <p:cNvSpPr txBox="1"/>
          <p:nvPr/>
        </p:nvSpPr>
        <p:spPr>
          <a:xfrm>
            <a:off x="5847906" y="4231759"/>
            <a:ext cx="1996059" cy="338554"/>
          </a:xfrm>
          <a:prstGeom prst="rect">
            <a:avLst/>
          </a:prstGeom>
          <a:noFill/>
        </p:spPr>
        <p:txBody>
          <a:bodyPr wrap="none" rtlCol="0">
            <a:spAutoFit/>
          </a:bodyPr>
          <a:lstStyle/>
          <a:p>
            <a:pPr lvl="0"/>
            <a:r>
              <a:rPr lang="en-US" sz="1600" b="1" dirty="0">
                <a:solidFill>
                  <a:srgbClr val="7030A0"/>
                </a:solidFill>
                <a:latin typeface="Fira Sans Light"/>
              </a:rPr>
              <a:t>Findings/Evidence</a:t>
            </a:r>
          </a:p>
        </p:txBody>
      </p:sp>
    </p:spTree>
    <p:extLst>
      <p:ext uri="{BB962C8B-B14F-4D97-AF65-F5344CB8AC3E}">
        <p14:creationId xmlns:p14="http://schemas.microsoft.com/office/powerpoint/2010/main" val="385218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Fira Sans Light"/>
              </a:rPr>
              <a:t>Example </a:t>
            </a:r>
            <a:r>
              <a:rPr lang="en-US" b="1" dirty="0" smtClean="0">
                <a:latin typeface="Fira Sans Light"/>
              </a:rPr>
              <a:t>POC:  Acceptable?</a:t>
            </a:r>
            <a:endParaRPr lang="en-US" b="1" dirty="0">
              <a:latin typeface="Fira Sans Light"/>
            </a:endParaRPr>
          </a:p>
        </p:txBody>
      </p:sp>
      <p:sp>
        <p:nvSpPr>
          <p:cNvPr id="3" name="Content Placeholder 2"/>
          <p:cNvSpPr>
            <a:spLocks noGrp="1"/>
          </p:cNvSpPr>
          <p:nvPr>
            <p:ph idx="1"/>
          </p:nvPr>
        </p:nvSpPr>
        <p:spPr/>
        <p:txBody>
          <a:bodyPr>
            <a:normAutofit fontScale="47500" lnSpcReduction="20000"/>
          </a:bodyPr>
          <a:lstStyle/>
          <a:p>
            <a:pPr marL="0" indent="0">
              <a:buNone/>
            </a:pPr>
            <a:r>
              <a:rPr lang="en-US" sz="3400" b="1" u="sng" dirty="0">
                <a:latin typeface="Fira Sans Light"/>
              </a:rPr>
              <a:t>Rule Number</a:t>
            </a:r>
            <a:r>
              <a:rPr lang="en-US" sz="3400" dirty="0">
                <a:latin typeface="Fira Sans Light"/>
              </a:rPr>
              <a:t>: </a:t>
            </a:r>
            <a:r>
              <a:rPr lang="en-US" sz="3400" dirty="0" smtClean="0">
                <a:latin typeface="Fira Sans Light"/>
              </a:rPr>
              <a:t>R9-10-719.C.3.a  / Tag # X19EU</a:t>
            </a:r>
            <a:endParaRPr lang="en-US" sz="3400" dirty="0">
              <a:latin typeface="Fira Sans Light"/>
            </a:endParaRPr>
          </a:p>
          <a:p>
            <a:pPr marL="0" indent="0">
              <a:buNone/>
            </a:pPr>
            <a:endParaRPr lang="en-US" sz="3400" dirty="0" smtClean="0">
              <a:latin typeface="Fira Sans Light"/>
            </a:endParaRPr>
          </a:p>
          <a:p>
            <a:pPr marL="0" indent="0">
              <a:buNone/>
            </a:pPr>
            <a:r>
              <a:rPr lang="en-US" sz="3400" b="1" u="sng" dirty="0" smtClean="0">
                <a:latin typeface="Fira Sans Light"/>
              </a:rPr>
              <a:t>Name</a:t>
            </a:r>
            <a:r>
              <a:rPr lang="en-US" sz="3400" b="1" u="sng" dirty="0">
                <a:latin typeface="Fira Sans Light"/>
              </a:rPr>
              <a:t>, Title of person responsible</a:t>
            </a:r>
            <a:r>
              <a:rPr lang="en-US" sz="3400" dirty="0">
                <a:latin typeface="Fira Sans Light"/>
              </a:rPr>
              <a:t>: John Smith, Manager</a:t>
            </a:r>
          </a:p>
          <a:p>
            <a:endParaRPr lang="en-US" sz="3400" dirty="0">
              <a:latin typeface="Fira Sans Light"/>
            </a:endParaRPr>
          </a:p>
          <a:p>
            <a:pPr marL="0" indent="0">
              <a:buNone/>
            </a:pPr>
            <a:r>
              <a:rPr lang="en-US" sz="3400" b="1" u="sng" dirty="0">
                <a:latin typeface="Fira Sans Light"/>
              </a:rPr>
              <a:t>Completion Date</a:t>
            </a:r>
            <a:r>
              <a:rPr lang="en-US" sz="3400" dirty="0">
                <a:latin typeface="Fira Sans Light"/>
              </a:rPr>
              <a:t>: </a:t>
            </a:r>
            <a:r>
              <a:rPr lang="en-US" sz="3400" dirty="0" smtClean="0">
                <a:latin typeface="Fira Sans Light"/>
              </a:rPr>
              <a:t>08/25/2015</a:t>
            </a:r>
            <a:endParaRPr lang="en-US" sz="3400" dirty="0">
              <a:latin typeface="Fira Sans Light"/>
            </a:endParaRPr>
          </a:p>
          <a:p>
            <a:endParaRPr lang="en-US" sz="3400" dirty="0">
              <a:latin typeface="Fira Sans Light"/>
            </a:endParaRPr>
          </a:p>
          <a:p>
            <a:pPr marL="0" indent="0">
              <a:buNone/>
            </a:pPr>
            <a:r>
              <a:rPr lang="en-US" sz="3400" b="1" u="sng" dirty="0">
                <a:latin typeface="Fira Sans Light"/>
              </a:rPr>
              <a:t>Correction on a temporary and permanent basis</a:t>
            </a:r>
            <a:r>
              <a:rPr lang="en-US" sz="3400" dirty="0">
                <a:latin typeface="Fira Sans Light"/>
              </a:rPr>
              <a:t>:</a:t>
            </a:r>
          </a:p>
          <a:p>
            <a:r>
              <a:rPr lang="en-US" sz="3400" dirty="0">
                <a:latin typeface="Fira Sans Light"/>
              </a:rPr>
              <a:t>Temporary: Perishable food in kitchen refrigerator was thrown away. New food purchased and placed in our spare refrigerator which is kept at 41°F or below.</a:t>
            </a:r>
          </a:p>
          <a:p>
            <a:r>
              <a:rPr lang="en-US" sz="3400" dirty="0">
                <a:latin typeface="Fira Sans Light"/>
              </a:rPr>
              <a:t>Permanent: Repair man is coming out on </a:t>
            </a:r>
            <a:r>
              <a:rPr lang="en-US" sz="3400" dirty="0" smtClean="0">
                <a:latin typeface="Fira Sans Light"/>
              </a:rPr>
              <a:t>9/1/2015 </a:t>
            </a:r>
            <a:r>
              <a:rPr lang="en-US" sz="3400" dirty="0">
                <a:latin typeface="Fira Sans Light"/>
              </a:rPr>
              <a:t>to fix the kitchen refrigerator. If it is unable to be repaired, the facility will purchase a new refrigerator at that time.</a:t>
            </a:r>
          </a:p>
          <a:p>
            <a:endParaRPr lang="en-US" sz="3400" dirty="0">
              <a:latin typeface="Fira Sans Light"/>
            </a:endParaRPr>
          </a:p>
          <a:p>
            <a:pPr marL="0" indent="0">
              <a:buNone/>
            </a:pPr>
            <a:r>
              <a:rPr lang="en-US" sz="3400" b="1" u="sng" dirty="0">
                <a:latin typeface="Fira Sans Light"/>
              </a:rPr>
              <a:t>Monitoring System</a:t>
            </a:r>
            <a:r>
              <a:rPr lang="en-US" sz="3400" dirty="0">
                <a:latin typeface="Fira Sans Light"/>
              </a:rPr>
              <a:t>: </a:t>
            </a:r>
          </a:p>
          <a:p>
            <a:r>
              <a:rPr lang="en-US" sz="3400" dirty="0">
                <a:latin typeface="Fira Sans Light"/>
              </a:rPr>
              <a:t>A temperature log will be placed on any refrigerator containing food for residents. Caregivers will check the refrigerator’s temperature on a daily basis and record on the log. On a weekly basis the manager will check the refrigerator’s temperature (to make sure 41°F or below) and ensure daily temperatures are being recorded on the logs. </a:t>
            </a:r>
          </a:p>
          <a:p>
            <a:pPr marL="0" indent="0">
              <a:buNone/>
            </a:pPr>
            <a:endParaRPr lang="en-US" dirty="0"/>
          </a:p>
        </p:txBody>
      </p:sp>
    </p:spTree>
    <p:extLst>
      <p:ext uri="{BB962C8B-B14F-4D97-AF65-F5344CB8AC3E}">
        <p14:creationId xmlns:p14="http://schemas.microsoft.com/office/powerpoint/2010/main" val="2009452800"/>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549" y="178945"/>
            <a:ext cx="8229600" cy="863046"/>
          </a:xfrm>
        </p:spPr>
        <p:txBody>
          <a:bodyPr>
            <a:noAutofit/>
          </a:bodyPr>
          <a:lstStyle/>
          <a:p>
            <a:pPr algn="l"/>
            <a:r>
              <a:rPr lang="en-US" b="1" dirty="0" smtClean="0"/>
              <a:t/>
            </a:r>
            <a:br>
              <a:rPr lang="en-US" b="1" dirty="0" smtClean="0"/>
            </a:br>
            <a:r>
              <a:rPr lang="en-US" b="1" dirty="0" smtClean="0"/>
              <a:t>   </a:t>
            </a:r>
            <a:r>
              <a:rPr lang="en-US" sz="3600" b="1" dirty="0" smtClean="0">
                <a:latin typeface="Fira Sans Light"/>
              </a:rPr>
              <a:t>Sample Citation:  </a:t>
            </a:r>
            <a:r>
              <a:rPr lang="en-US" sz="2000" b="1" dirty="0" smtClean="0">
                <a:latin typeface="Fira Sans Light"/>
              </a:rPr>
              <a:t>survey date of August 15, 2015</a:t>
            </a:r>
            <a:r>
              <a:rPr lang="en-US" b="1" dirty="0"/>
              <a:t/>
            </a:r>
            <a:br>
              <a:rPr lang="en-US" b="1" dirty="0"/>
            </a:br>
            <a:endParaRPr lang="en-US" b="1" dirty="0"/>
          </a:p>
        </p:txBody>
      </p:sp>
      <p:pic>
        <p:nvPicPr>
          <p:cNvPr id="4" name="Content Placeholder 3"/>
          <p:cNvPicPr>
            <a:picLocks noGrp="1"/>
          </p:cNvPicPr>
          <p:nvPr>
            <p:ph idx="1"/>
          </p:nvPr>
        </p:nvPicPr>
        <p:blipFill rotWithShape="1">
          <a:blip r:embed="rId2"/>
          <a:srcRect l="15142" t="17540" r="24619" b="28067"/>
          <a:stretch/>
        </p:blipFill>
        <p:spPr bwMode="auto">
          <a:xfrm>
            <a:off x="861239" y="956931"/>
            <a:ext cx="7740502" cy="46464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457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Fira Sans Light"/>
              </a:rPr>
              <a:t>Example POC:  Acceptable?</a:t>
            </a:r>
            <a:endParaRPr lang="en-US" sz="4000" b="1" dirty="0">
              <a:latin typeface="Fira Sans Light"/>
            </a:endParaRPr>
          </a:p>
        </p:txBody>
      </p:sp>
      <p:sp>
        <p:nvSpPr>
          <p:cNvPr id="3" name="Content Placeholder 2"/>
          <p:cNvSpPr>
            <a:spLocks noGrp="1"/>
          </p:cNvSpPr>
          <p:nvPr>
            <p:ph idx="1"/>
          </p:nvPr>
        </p:nvSpPr>
        <p:spPr>
          <a:xfrm>
            <a:off x="457200" y="1297172"/>
            <a:ext cx="8229600" cy="4720857"/>
          </a:xfrm>
        </p:spPr>
        <p:txBody>
          <a:bodyPr>
            <a:normAutofit/>
          </a:bodyPr>
          <a:lstStyle/>
          <a:p>
            <a:pPr marL="0" indent="0">
              <a:buNone/>
            </a:pPr>
            <a:r>
              <a:rPr lang="en-US" sz="1600" b="1" u="sng" dirty="0">
                <a:latin typeface="Fira Sans Light"/>
              </a:rPr>
              <a:t>Rule Number</a:t>
            </a:r>
            <a:r>
              <a:rPr lang="en-US" sz="1600" dirty="0">
                <a:latin typeface="Fira Sans Light"/>
              </a:rPr>
              <a:t>: </a:t>
            </a:r>
            <a:r>
              <a:rPr lang="en-US" sz="1600" dirty="0" smtClean="0">
                <a:latin typeface="Fira Sans Light"/>
              </a:rPr>
              <a:t>R9-10-808.A.4.b.ii  / Tag # X8CO</a:t>
            </a:r>
            <a:endParaRPr lang="en-US" sz="1600" dirty="0">
              <a:latin typeface="Fira Sans Light"/>
            </a:endParaRPr>
          </a:p>
          <a:p>
            <a:pPr marL="0" indent="0">
              <a:buNone/>
            </a:pPr>
            <a:endParaRPr lang="en-US" sz="1600" dirty="0">
              <a:latin typeface="Fira Sans Light"/>
            </a:endParaRPr>
          </a:p>
          <a:p>
            <a:pPr marL="0" indent="0">
              <a:buNone/>
            </a:pPr>
            <a:r>
              <a:rPr lang="en-US" sz="1600" b="1" u="sng" dirty="0">
                <a:latin typeface="Fira Sans Light"/>
              </a:rPr>
              <a:t>Name, Title of person responsible</a:t>
            </a:r>
            <a:r>
              <a:rPr lang="en-US" sz="1600" dirty="0">
                <a:latin typeface="Fira Sans Light"/>
              </a:rPr>
              <a:t>: </a:t>
            </a:r>
            <a:r>
              <a:rPr lang="en-US" sz="1600" dirty="0" smtClean="0">
                <a:latin typeface="Fira Sans Light"/>
              </a:rPr>
              <a:t>Sharon Miller, </a:t>
            </a:r>
            <a:r>
              <a:rPr lang="en-US" sz="1600" dirty="0">
                <a:latin typeface="Fira Sans Light"/>
              </a:rPr>
              <a:t>Manager</a:t>
            </a:r>
          </a:p>
          <a:p>
            <a:endParaRPr lang="en-US" sz="1600" dirty="0">
              <a:latin typeface="Fira Sans Light"/>
            </a:endParaRPr>
          </a:p>
          <a:p>
            <a:pPr marL="0" indent="0">
              <a:buNone/>
            </a:pPr>
            <a:r>
              <a:rPr lang="en-US" sz="1600" b="1" u="sng" dirty="0">
                <a:latin typeface="Fira Sans Light"/>
              </a:rPr>
              <a:t>Completion Date</a:t>
            </a:r>
            <a:r>
              <a:rPr lang="en-US" sz="1600" dirty="0">
                <a:latin typeface="Fira Sans Light"/>
              </a:rPr>
              <a:t>: </a:t>
            </a:r>
            <a:r>
              <a:rPr lang="en-US" sz="1600" dirty="0" smtClean="0">
                <a:latin typeface="Fira Sans Light"/>
              </a:rPr>
              <a:t>08/25/2015</a:t>
            </a:r>
            <a:endParaRPr lang="en-US" sz="1600" dirty="0">
              <a:latin typeface="Fira Sans Light"/>
            </a:endParaRPr>
          </a:p>
          <a:p>
            <a:endParaRPr lang="en-US" sz="1600" dirty="0">
              <a:latin typeface="Fira Sans Light"/>
            </a:endParaRPr>
          </a:p>
          <a:p>
            <a:pPr marL="0" indent="0">
              <a:buNone/>
            </a:pPr>
            <a:r>
              <a:rPr lang="en-US" sz="1600" b="1" u="sng" dirty="0">
                <a:latin typeface="Fira Sans Light"/>
              </a:rPr>
              <a:t>Correction on a temporary and permanent basis</a:t>
            </a:r>
            <a:r>
              <a:rPr lang="en-US" sz="1600" dirty="0">
                <a:latin typeface="Fira Sans Light"/>
              </a:rPr>
              <a:t>:</a:t>
            </a:r>
          </a:p>
          <a:p>
            <a:r>
              <a:rPr lang="en-US" sz="1600" dirty="0">
                <a:latin typeface="Fira Sans Light"/>
              </a:rPr>
              <a:t>Temporary: </a:t>
            </a:r>
            <a:r>
              <a:rPr lang="en-US" sz="1600" dirty="0" smtClean="0">
                <a:latin typeface="Fira Sans Light"/>
              </a:rPr>
              <a:t>Service plans for both residents were reviewed and updated immediately on 8/25/2015.</a:t>
            </a:r>
            <a:endParaRPr lang="en-US" sz="1600" dirty="0">
              <a:latin typeface="Fira Sans Light"/>
            </a:endParaRPr>
          </a:p>
          <a:p>
            <a:r>
              <a:rPr lang="en-US" sz="1600" dirty="0">
                <a:latin typeface="Fira Sans Light"/>
              </a:rPr>
              <a:t>Permanent</a:t>
            </a:r>
            <a:r>
              <a:rPr lang="en-US" sz="1600" dirty="0" smtClean="0">
                <a:latin typeface="Fira Sans Light"/>
              </a:rPr>
              <a:t>: Service plans for all residents will be reviewed and updated according to the required service plan review date for supervisory, personal and directed level of care.  </a:t>
            </a:r>
            <a:endParaRPr lang="en-US" sz="1600" dirty="0">
              <a:latin typeface="Fira Sans Light"/>
            </a:endParaRPr>
          </a:p>
          <a:p>
            <a:pPr marL="0" indent="0">
              <a:buNone/>
            </a:pPr>
            <a:r>
              <a:rPr lang="en-US" sz="1600" b="1" u="sng" dirty="0">
                <a:latin typeface="Fira Sans Light"/>
              </a:rPr>
              <a:t>Monitoring System</a:t>
            </a:r>
            <a:r>
              <a:rPr lang="en-US" sz="1600" dirty="0">
                <a:latin typeface="Fira Sans Light"/>
              </a:rPr>
              <a:t>: </a:t>
            </a:r>
            <a:endParaRPr lang="en-US" sz="1600" dirty="0" smtClean="0">
              <a:latin typeface="Fira Sans Light"/>
            </a:endParaRPr>
          </a:p>
          <a:p>
            <a:r>
              <a:rPr lang="en-US" sz="1600" dirty="0" smtClean="0">
                <a:latin typeface="Fira Sans Light"/>
              </a:rPr>
              <a:t>The Manager will conduct a file audit quarterly to review service plan dates for all residents.  The Manager will ensure, through this quarterly review, all resident service plans are reviewed and updated according to the required due date.</a:t>
            </a:r>
            <a:endParaRPr lang="en-US" sz="1600" dirty="0">
              <a:latin typeface="Fira Sans Light"/>
            </a:endParaRPr>
          </a:p>
          <a:p>
            <a:endParaRPr lang="en-US" sz="1600" dirty="0"/>
          </a:p>
        </p:txBody>
      </p:sp>
    </p:spTree>
    <p:extLst>
      <p:ext uri="{BB962C8B-B14F-4D97-AF65-F5344CB8AC3E}">
        <p14:creationId xmlns:p14="http://schemas.microsoft.com/office/powerpoint/2010/main" val="138707011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3600" b="1" dirty="0" smtClean="0">
                <a:latin typeface="Fira Sans Light"/>
              </a:rPr>
              <a:t>Sample Citation:</a:t>
            </a:r>
            <a:r>
              <a:rPr lang="en-US" sz="2000" b="1" dirty="0" smtClean="0">
                <a:latin typeface="Fira Sans Light"/>
              </a:rPr>
              <a:t>  survey date of August 15, 2015</a:t>
            </a:r>
            <a:endParaRPr lang="en-US" sz="3600"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2210"/>
          <a:stretch/>
        </p:blipFill>
        <p:spPr bwMode="auto">
          <a:xfrm>
            <a:off x="659219" y="925031"/>
            <a:ext cx="8027581" cy="51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61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Fira Sans Light"/>
              </a:rPr>
              <a:t>Example </a:t>
            </a:r>
            <a:r>
              <a:rPr lang="en-US" b="1" dirty="0" smtClean="0">
                <a:latin typeface="Fira Sans Light"/>
              </a:rPr>
              <a:t>POC:  Acceptable?</a:t>
            </a:r>
            <a:endParaRPr lang="en-US" b="1" dirty="0">
              <a:latin typeface="Fira Sans Light"/>
            </a:endParaRPr>
          </a:p>
        </p:txBody>
      </p:sp>
      <p:sp>
        <p:nvSpPr>
          <p:cNvPr id="3" name="Content Placeholder 2"/>
          <p:cNvSpPr>
            <a:spLocks noGrp="1"/>
          </p:cNvSpPr>
          <p:nvPr>
            <p:ph idx="1"/>
          </p:nvPr>
        </p:nvSpPr>
        <p:spPr/>
        <p:txBody>
          <a:bodyPr>
            <a:normAutofit/>
          </a:bodyPr>
          <a:lstStyle/>
          <a:p>
            <a:pPr marL="0" indent="0">
              <a:buNone/>
            </a:pPr>
            <a:r>
              <a:rPr lang="en-US" sz="1900" b="1" u="sng" dirty="0">
                <a:latin typeface="Fira Sans Light"/>
              </a:rPr>
              <a:t>Rule Number</a:t>
            </a:r>
            <a:r>
              <a:rPr lang="en-US" sz="1900" dirty="0">
                <a:latin typeface="Fira Sans Light"/>
              </a:rPr>
              <a:t>: </a:t>
            </a:r>
            <a:r>
              <a:rPr lang="en-US" sz="1900" dirty="0" smtClean="0">
                <a:latin typeface="Fira Sans Light"/>
              </a:rPr>
              <a:t>R9-10-816.B.3.c</a:t>
            </a:r>
            <a:endParaRPr lang="en-US" sz="1900" dirty="0">
              <a:latin typeface="Fira Sans Light"/>
            </a:endParaRPr>
          </a:p>
          <a:p>
            <a:endParaRPr lang="en-US" sz="1900" dirty="0">
              <a:latin typeface="Fira Sans Light"/>
            </a:endParaRPr>
          </a:p>
          <a:p>
            <a:pPr marL="0" indent="0">
              <a:buNone/>
            </a:pPr>
            <a:r>
              <a:rPr lang="en-US" sz="1900" b="1" u="sng" dirty="0">
                <a:latin typeface="Fira Sans Light"/>
              </a:rPr>
              <a:t>Name, Title of person responsible</a:t>
            </a:r>
            <a:r>
              <a:rPr lang="en-US" sz="1900" dirty="0">
                <a:latin typeface="Fira Sans Light"/>
              </a:rPr>
              <a:t>: John Smith, Manager</a:t>
            </a:r>
          </a:p>
          <a:p>
            <a:endParaRPr lang="en-US" sz="1900" dirty="0">
              <a:latin typeface="Fira Sans Light"/>
            </a:endParaRPr>
          </a:p>
          <a:p>
            <a:pPr marL="0" indent="0">
              <a:buNone/>
            </a:pPr>
            <a:r>
              <a:rPr lang="en-US" sz="1900" b="1" u="sng" dirty="0">
                <a:latin typeface="Fira Sans Light"/>
              </a:rPr>
              <a:t>Correction on a temporary and permanent basis</a:t>
            </a:r>
            <a:r>
              <a:rPr lang="en-US" sz="1900" dirty="0">
                <a:latin typeface="Fira Sans Light"/>
              </a:rPr>
              <a:t>:</a:t>
            </a:r>
          </a:p>
          <a:p>
            <a:r>
              <a:rPr lang="en-US" sz="1900" dirty="0" smtClean="0">
                <a:latin typeface="Fira Sans Light"/>
              </a:rPr>
              <a:t>R1’s MAR was updated to include the Colace order. </a:t>
            </a:r>
            <a:endParaRPr lang="en-US" sz="1900" dirty="0">
              <a:latin typeface="Fira Sans Light"/>
            </a:endParaRPr>
          </a:p>
          <a:p>
            <a:endParaRPr lang="en-US" sz="1900" dirty="0">
              <a:latin typeface="Fira Sans Light"/>
            </a:endParaRPr>
          </a:p>
          <a:p>
            <a:pPr marL="0" indent="0">
              <a:buNone/>
            </a:pPr>
            <a:r>
              <a:rPr lang="en-US" sz="1900" b="1" u="sng" dirty="0">
                <a:latin typeface="Fira Sans Light"/>
              </a:rPr>
              <a:t>Monitoring System</a:t>
            </a:r>
            <a:r>
              <a:rPr lang="en-US" sz="1900" dirty="0">
                <a:latin typeface="Fira Sans Light"/>
              </a:rPr>
              <a:t>: </a:t>
            </a:r>
          </a:p>
          <a:p>
            <a:r>
              <a:rPr lang="en-US" sz="1900" dirty="0">
                <a:latin typeface="Fira Sans Light"/>
              </a:rPr>
              <a:t>The manager will ensure this does not happen again</a:t>
            </a:r>
            <a:r>
              <a:rPr lang="en-US" sz="1900" dirty="0" smtClean="0">
                <a:latin typeface="Fira Sans Light"/>
              </a:rPr>
              <a:t>.</a:t>
            </a:r>
          </a:p>
          <a:p>
            <a:endParaRPr lang="en-US" sz="1900" dirty="0">
              <a:latin typeface="Fira Sans Light"/>
            </a:endParaRPr>
          </a:p>
          <a:p>
            <a:pPr marL="0" indent="0">
              <a:buNone/>
            </a:pPr>
            <a:endParaRPr lang="en-US" dirty="0"/>
          </a:p>
        </p:txBody>
      </p:sp>
    </p:spTree>
    <p:extLst>
      <p:ext uri="{BB962C8B-B14F-4D97-AF65-F5344CB8AC3E}">
        <p14:creationId xmlns:p14="http://schemas.microsoft.com/office/powerpoint/2010/main" val="198562447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30"/>
            <a:ext cx="8229600" cy="1143000"/>
          </a:xfrm>
        </p:spPr>
        <p:txBody>
          <a:bodyPr>
            <a:normAutofit/>
          </a:bodyPr>
          <a:lstStyle/>
          <a:p>
            <a:pPr algn="l"/>
            <a:r>
              <a:rPr lang="en-US" sz="3600" b="1" dirty="0" smtClean="0">
                <a:latin typeface="Fira Sans Light"/>
              </a:rPr>
              <a:t>Sample Citation:</a:t>
            </a:r>
            <a:r>
              <a:rPr lang="en-US" sz="2000" b="1" dirty="0" smtClean="0">
                <a:latin typeface="Fira Sans Light"/>
              </a:rPr>
              <a:t>  survey date of February 5, 2016</a:t>
            </a:r>
            <a:endParaRPr lang="en-US" sz="3600" b="1" dirty="0">
              <a:latin typeface="Fira Sans Light"/>
            </a:endParaRP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432"/>
          <a:stretch/>
        </p:blipFill>
        <p:spPr bwMode="auto">
          <a:xfrm>
            <a:off x="691117" y="1180330"/>
            <a:ext cx="7995683" cy="444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36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Fira Sans Light"/>
              </a:rPr>
              <a:t>Example </a:t>
            </a:r>
            <a:r>
              <a:rPr lang="en-US" sz="4000" b="1" dirty="0" smtClean="0">
                <a:latin typeface="Fira Sans Light"/>
              </a:rPr>
              <a:t>POC:  Acceptable?</a:t>
            </a:r>
            <a:endParaRPr lang="en-US" sz="4000" b="1" dirty="0">
              <a:latin typeface="Fira Sans Light"/>
            </a:endParaRPr>
          </a:p>
        </p:txBody>
      </p:sp>
      <p:sp>
        <p:nvSpPr>
          <p:cNvPr id="3" name="Content Placeholder 2"/>
          <p:cNvSpPr>
            <a:spLocks noGrp="1"/>
          </p:cNvSpPr>
          <p:nvPr>
            <p:ph idx="1"/>
          </p:nvPr>
        </p:nvSpPr>
        <p:spPr/>
        <p:txBody>
          <a:bodyPr>
            <a:normAutofit/>
          </a:bodyPr>
          <a:lstStyle/>
          <a:p>
            <a:pPr marL="0" indent="0">
              <a:buNone/>
            </a:pPr>
            <a:r>
              <a:rPr lang="en-US" sz="1600" b="1" u="sng" dirty="0">
                <a:latin typeface="Fira Sans Light"/>
              </a:rPr>
              <a:t>Rule Number</a:t>
            </a:r>
            <a:r>
              <a:rPr lang="en-US" sz="1600" dirty="0">
                <a:latin typeface="Fira Sans Light"/>
              </a:rPr>
              <a:t>: </a:t>
            </a:r>
            <a:r>
              <a:rPr lang="en-US" sz="1600" dirty="0" smtClean="0">
                <a:latin typeface="Fira Sans Light"/>
              </a:rPr>
              <a:t>R9-10-806.C.1.c.vii / Tag # 06HA</a:t>
            </a:r>
            <a:endParaRPr lang="en-US" sz="1600" dirty="0">
              <a:latin typeface="Fira Sans Light"/>
            </a:endParaRPr>
          </a:p>
          <a:p>
            <a:pPr marL="0" indent="0">
              <a:buNone/>
            </a:pPr>
            <a:endParaRPr lang="en-US" sz="1600" dirty="0">
              <a:latin typeface="Fira Sans Light"/>
            </a:endParaRPr>
          </a:p>
          <a:p>
            <a:pPr marL="0" indent="0">
              <a:buNone/>
            </a:pPr>
            <a:r>
              <a:rPr lang="en-US" sz="1600" b="1" u="sng" dirty="0">
                <a:latin typeface="Fira Sans Light"/>
              </a:rPr>
              <a:t>Name, Title of person responsible</a:t>
            </a:r>
            <a:r>
              <a:rPr lang="en-US" sz="1600" dirty="0">
                <a:latin typeface="Fira Sans Light"/>
              </a:rPr>
              <a:t>: Sharon Miller, Manager</a:t>
            </a:r>
          </a:p>
          <a:p>
            <a:endParaRPr lang="en-US" sz="1600" dirty="0">
              <a:latin typeface="Fira Sans Light"/>
            </a:endParaRPr>
          </a:p>
          <a:p>
            <a:pPr marL="0" indent="0">
              <a:buNone/>
            </a:pPr>
            <a:r>
              <a:rPr lang="en-US" sz="1600" b="1" u="sng" dirty="0">
                <a:latin typeface="Fira Sans Light"/>
              </a:rPr>
              <a:t>Completion Date</a:t>
            </a:r>
            <a:r>
              <a:rPr lang="en-US" sz="1600" dirty="0">
                <a:latin typeface="Fira Sans Light"/>
              </a:rPr>
              <a:t>: </a:t>
            </a:r>
            <a:r>
              <a:rPr lang="en-US" sz="1600" dirty="0" smtClean="0">
                <a:latin typeface="Fira Sans Light"/>
              </a:rPr>
              <a:t>06/15/2016</a:t>
            </a:r>
            <a:endParaRPr lang="en-US" sz="1600" dirty="0">
              <a:latin typeface="Fira Sans Light"/>
            </a:endParaRPr>
          </a:p>
          <a:p>
            <a:endParaRPr lang="en-US" sz="1600" dirty="0">
              <a:latin typeface="Fira Sans Light"/>
            </a:endParaRPr>
          </a:p>
          <a:p>
            <a:pPr marL="0" indent="0">
              <a:buNone/>
            </a:pPr>
            <a:r>
              <a:rPr lang="en-US" sz="1600" b="1" u="sng" dirty="0">
                <a:latin typeface="Fira Sans Light"/>
              </a:rPr>
              <a:t>Correction on a temporary and permanent </a:t>
            </a:r>
            <a:r>
              <a:rPr lang="en-US" sz="1600" b="1" u="sng" dirty="0" smtClean="0">
                <a:latin typeface="Fira Sans Light"/>
              </a:rPr>
              <a:t>basis</a:t>
            </a:r>
            <a:r>
              <a:rPr lang="en-US" sz="1600" dirty="0" smtClean="0">
                <a:latin typeface="Fira Sans Light"/>
              </a:rPr>
              <a:t>:</a:t>
            </a:r>
          </a:p>
          <a:p>
            <a:r>
              <a:rPr lang="en-US" sz="1600" dirty="0" smtClean="0">
                <a:latin typeface="Fira Sans Light"/>
              </a:rPr>
              <a:t>The staff members took CPR on 6/15/2016.  Copy of card attached.</a:t>
            </a:r>
          </a:p>
          <a:p>
            <a:endParaRPr lang="en-US" sz="1600" dirty="0" smtClean="0">
              <a:latin typeface="Fira Sans Light"/>
            </a:endParaRPr>
          </a:p>
          <a:p>
            <a:pPr marL="0" indent="0">
              <a:buNone/>
            </a:pPr>
            <a:r>
              <a:rPr lang="en-US" sz="1600" b="1" u="sng" dirty="0" smtClean="0">
                <a:latin typeface="Fira Sans Light"/>
              </a:rPr>
              <a:t>Monitoring </a:t>
            </a:r>
            <a:r>
              <a:rPr lang="en-US" sz="1600" b="1" u="sng" dirty="0">
                <a:latin typeface="Fira Sans Light"/>
              </a:rPr>
              <a:t>System</a:t>
            </a:r>
            <a:r>
              <a:rPr lang="en-US" sz="1600" dirty="0">
                <a:latin typeface="Fira Sans Light"/>
              </a:rPr>
              <a:t>: </a:t>
            </a:r>
          </a:p>
          <a:p>
            <a:r>
              <a:rPr lang="en-US" sz="1600" dirty="0" smtClean="0">
                <a:latin typeface="Fira Sans Light"/>
              </a:rPr>
              <a:t>A CPR trainer will come to the facility and train all employees in CPR on a regular basis.  </a:t>
            </a:r>
            <a:endParaRPr lang="en-US" sz="2800" dirty="0">
              <a:latin typeface="Fira Sans Light"/>
            </a:endParaRPr>
          </a:p>
          <a:p>
            <a:pPr marL="0" indent="0">
              <a:buNone/>
            </a:pPr>
            <a:endParaRPr lang="en-US" sz="1600" dirty="0">
              <a:latin typeface="Fira Sans Light"/>
            </a:endParaRPr>
          </a:p>
        </p:txBody>
      </p:sp>
    </p:spTree>
    <p:extLst>
      <p:ext uri="{BB962C8B-B14F-4D97-AF65-F5344CB8AC3E}">
        <p14:creationId xmlns:p14="http://schemas.microsoft.com/office/powerpoint/2010/main" val="3759258574"/>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488"/>
            <a:ext cx="8229600" cy="861238"/>
          </a:xfrm>
        </p:spPr>
        <p:txBody>
          <a:bodyPr>
            <a:normAutofit/>
          </a:bodyPr>
          <a:lstStyle/>
          <a:p>
            <a:r>
              <a:rPr lang="en-US" dirty="0" smtClean="0"/>
              <a:t>Let’s practice</a:t>
            </a:r>
            <a:endParaRPr lang="en-US" dirty="0"/>
          </a:p>
        </p:txBody>
      </p:sp>
      <p:pic>
        <p:nvPicPr>
          <p:cNvPr id="2052" name="Picture 4" descr="C:\Users\trumanc\AppData\Local\Microsoft\Windows\Temporary Internet Files\Content.IE5\AGGTF0A3\337649521_64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925033"/>
            <a:ext cx="6360632" cy="458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3815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4702"/>
          </a:xfrm>
        </p:spPr>
        <p:txBody>
          <a:bodyPr>
            <a:normAutofit fontScale="90000"/>
          </a:bodyPr>
          <a:lstStyle/>
          <a:p>
            <a:r>
              <a:rPr lang="en-US" b="1" u="sng" dirty="0" smtClean="0">
                <a:latin typeface="Baskerville Old Face" panose="02020602080505020303" pitchFamily="18" charset="0"/>
              </a:rPr>
              <a:t/>
            </a:r>
            <a:br>
              <a:rPr lang="en-US" b="1" u="sng" dirty="0" smtClean="0">
                <a:latin typeface="Baskerville Old Face" panose="02020602080505020303" pitchFamily="18" charset="0"/>
              </a:rPr>
            </a:br>
            <a:r>
              <a:rPr lang="en-US" b="1" dirty="0" smtClean="0">
                <a:latin typeface="Fira Sans Light"/>
              </a:rPr>
              <a:t> </a:t>
            </a:r>
            <a:r>
              <a:rPr lang="en-US" sz="4000" b="1" dirty="0" smtClean="0">
                <a:latin typeface="Fira Sans Light"/>
              </a:rPr>
              <a:t>POC Training Overview</a:t>
            </a:r>
            <a:r>
              <a:rPr lang="en-US" sz="4000" b="1" u="sng" dirty="0">
                <a:latin typeface="Baskerville Old Face" panose="02020602080505020303" pitchFamily="18" charset="0"/>
              </a:rPr>
              <a:t/>
            </a:r>
            <a:br>
              <a:rPr lang="en-US" sz="4000" b="1" u="sng" dirty="0">
                <a:latin typeface="Baskerville Old Face" panose="02020602080505020303" pitchFamily="18" charset="0"/>
              </a:rPr>
            </a:br>
            <a:endParaRPr lang="en-US" dirty="0"/>
          </a:p>
        </p:txBody>
      </p:sp>
      <p:sp>
        <p:nvSpPr>
          <p:cNvPr id="3" name="Content Placeholder 2"/>
          <p:cNvSpPr>
            <a:spLocks noGrp="1"/>
          </p:cNvSpPr>
          <p:nvPr>
            <p:ph idx="1"/>
          </p:nvPr>
        </p:nvSpPr>
        <p:spPr>
          <a:xfrm>
            <a:off x="457200" y="946298"/>
            <a:ext cx="8229600" cy="5179865"/>
          </a:xfrm>
        </p:spPr>
        <p:txBody>
          <a:bodyPr>
            <a:normAutofit/>
          </a:bodyPr>
          <a:lstStyle/>
          <a:p>
            <a:pPr marL="514350" indent="-514350">
              <a:buAutoNum type="arabicPeriod"/>
            </a:pPr>
            <a:r>
              <a:rPr lang="en-US" sz="2600" dirty="0" smtClean="0">
                <a:latin typeface="Fira Sans Light"/>
              </a:rPr>
              <a:t>Overview of the SOD and POC process.</a:t>
            </a:r>
          </a:p>
          <a:p>
            <a:pPr marL="514350" indent="-514350">
              <a:buAutoNum type="arabicPeriod"/>
            </a:pPr>
            <a:r>
              <a:rPr lang="en-US" sz="2600" dirty="0">
                <a:latin typeface="Fira Sans Light"/>
              </a:rPr>
              <a:t>Plan of Correction – 5 required </a:t>
            </a:r>
            <a:r>
              <a:rPr lang="en-US" sz="2600" dirty="0" smtClean="0">
                <a:latin typeface="Fira Sans Light"/>
              </a:rPr>
              <a:t>components.</a:t>
            </a:r>
          </a:p>
          <a:p>
            <a:pPr marL="514350" indent="-514350">
              <a:buAutoNum type="arabicPeriod" startAt="2"/>
            </a:pPr>
            <a:r>
              <a:rPr lang="en-US" sz="2600" dirty="0" smtClean="0">
                <a:latin typeface="Fira Sans Light"/>
              </a:rPr>
              <a:t>Description of Statement of Deficiencies Letters, Identifying Information, License ID, and Event ID #.</a:t>
            </a:r>
          </a:p>
          <a:p>
            <a:pPr marL="514350" indent="-514350">
              <a:buAutoNum type="arabicPeriod" startAt="2"/>
            </a:pPr>
            <a:r>
              <a:rPr lang="en-US" sz="2600" dirty="0" smtClean="0">
                <a:latin typeface="Fira Sans Light"/>
              </a:rPr>
              <a:t>Sample Plan of Correction.</a:t>
            </a:r>
          </a:p>
          <a:p>
            <a:pPr marL="514350" indent="-514350">
              <a:buAutoNum type="arabicPeriod" startAt="2"/>
            </a:pPr>
            <a:r>
              <a:rPr lang="en-US" sz="2600" dirty="0" smtClean="0">
                <a:latin typeface="Fira Sans Light"/>
              </a:rPr>
              <a:t>Practice writing a POC.</a:t>
            </a:r>
          </a:p>
          <a:p>
            <a:pPr marL="514350" indent="-514350">
              <a:buAutoNum type="arabicPeriod" startAt="2"/>
            </a:pPr>
            <a:r>
              <a:rPr lang="en-US" sz="2600" dirty="0" smtClean="0">
                <a:latin typeface="Fira Sans Light"/>
              </a:rPr>
              <a:t>Reminders and clarifications.</a:t>
            </a:r>
          </a:p>
          <a:p>
            <a:pPr marL="514350" indent="-514350">
              <a:buAutoNum type="arabicPeriod" startAt="2"/>
            </a:pPr>
            <a:r>
              <a:rPr lang="en-US" sz="2600" dirty="0" smtClean="0">
                <a:latin typeface="Fira Sans Light"/>
              </a:rPr>
              <a:t>Questions?</a:t>
            </a:r>
            <a:endParaRPr lang="en-US" sz="2600" dirty="0">
              <a:latin typeface="Fira Sans Light"/>
            </a:endParaRPr>
          </a:p>
          <a:p>
            <a:endParaRPr lang="en-US" dirty="0"/>
          </a:p>
        </p:txBody>
      </p:sp>
    </p:spTree>
    <p:extLst>
      <p:ext uri="{BB962C8B-B14F-4D97-AF65-F5344CB8AC3E}">
        <p14:creationId xmlns:p14="http://schemas.microsoft.com/office/powerpoint/2010/main" val="254455504"/>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312"/>
            <a:ext cx="8229600" cy="809883"/>
          </a:xfrm>
        </p:spPr>
        <p:txBody>
          <a:bodyPr>
            <a:normAutofit fontScale="90000"/>
          </a:bodyPr>
          <a:lstStyle/>
          <a:p>
            <a:r>
              <a:rPr lang="en-US" sz="3600" b="1" dirty="0" smtClean="0">
                <a:latin typeface="Fira Sans Light"/>
              </a:rPr>
              <a:t>Practice writing a POC:</a:t>
            </a:r>
            <a:r>
              <a:rPr lang="en-US" sz="2000" b="1" dirty="0" smtClean="0">
                <a:latin typeface="Fira Sans Light"/>
              </a:rPr>
              <a:t>  </a:t>
            </a:r>
            <a:r>
              <a:rPr lang="en-US" sz="2200" b="1" dirty="0" smtClean="0">
                <a:latin typeface="Fira Sans Light"/>
              </a:rPr>
              <a:t>survey date May 6, 2016</a:t>
            </a:r>
            <a:endParaRPr lang="en-US" sz="2200" b="1" dirty="0">
              <a:latin typeface="Fira Sans Light"/>
            </a:endParaRP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0940"/>
          <a:stretch/>
        </p:blipFill>
        <p:spPr bwMode="auto">
          <a:xfrm>
            <a:off x="595424" y="1084521"/>
            <a:ext cx="7963786" cy="4531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35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TB rule:  R9-10-113(1)(b)</a:t>
            </a:r>
            <a:endParaRPr lang="en-US" dirty="0"/>
          </a:p>
        </p:txBody>
      </p:sp>
      <p:sp>
        <p:nvSpPr>
          <p:cNvPr id="3" name="Content Placeholder 2"/>
          <p:cNvSpPr>
            <a:spLocks noGrp="1"/>
          </p:cNvSpPr>
          <p:nvPr>
            <p:ph idx="1"/>
          </p:nvPr>
        </p:nvSpPr>
        <p:spPr>
          <a:xfrm>
            <a:off x="457200" y="1417639"/>
            <a:ext cx="8229600" cy="4260148"/>
          </a:xfrm>
        </p:spPr>
        <p:txBody>
          <a:bodyPr>
            <a:normAutofit fontScale="70000" lnSpcReduction="20000"/>
          </a:bodyPr>
          <a:lstStyle/>
          <a:p>
            <a:r>
              <a:rPr lang="en-US" dirty="0" smtClean="0"/>
              <a:t>b.  Every </a:t>
            </a:r>
            <a:r>
              <a:rPr lang="en-US" dirty="0"/>
              <a:t>12 months after the date of the individual's most recent tuberculosis screening test or written statement, one of the following as evidence of freedom from infectious tuberculosis:</a:t>
            </a:r>
          </a:p>
          <a:p>
            <a:r>
              <a:rPr lang="en-US" dirty="0" err="1"/>
              <a:t>i</a:t>
            </a:r>
            <a:r>
              <a:rPr lang="en-US" dirty="0"/>
              <a:t>. Documentation of a negative </a:t>
            </a:r>
            <a:r>
              <a:rPr lang="en-US" dirty="0" err="1"/>
              <a:t>Mantoux</a:t>
            </a:r>
            <a:r>
              <a:rPr lang="en-US" dirty="0"/>
              <a:t> skin test or other tuberculosis screening test recommended by the CDC administered to the individual within 30 calendar days before or after the anniversary date of the most recent tuberculosis screening test or written statement that includes the date and the type of tuberculosis screening test; or</a:t>
            </a:r>
          </a:p>
          <a:p>
            <a:r>
              <a:rPr lang="en-US" dirty="0"/>
              <a:t>ii. If the individual has had a positive </a:t>
            </a:r>
            <a:r>
              <a:rPr lang="en-US" dirty="0" err="1"/>
              <a:t>Mantoux</a:t>
            </a:r>
            <a:r>
              <a:rPr lang="en-US" dirty="0"/>
              <a:t> skin test or other tuberculosis screening test, a written statement that the individual is free from infectious tuberculosis signed by a medical practitioner dated within 30 calendar days before or after the anniversary date of the most recent tuberculosis screening test or written </a:t>
            </a:r>
            <a:r>
              <a:rPr lang="en-US" dirty="0" smtClean="0"/>
              <a:t>statement.</a:t>
            </a:r>
            <a:endParaRPr lang="en-US" dirty="0"/>
          </a:p>
        </p:txBody>
      </p:sp>
    </p:spTree>
    <p:extLst>
      <p:ext uri="{BB962C8B-B14F-4D97-AF65-F5344CB8AC3E}">
        <p14:creationId xmlns:p14="http://schemas.microsoft.com/office/powerpoint/2010/main" val="4201786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0"/>
            <a:ext cx="8516679" cy="1143000"/>
          </a:xfrm>
        </p:spPr>
        <p:txBody>
          <a:bodyPr>
            <a:normAutofit/>
          </a:bodyPr>
          <a:lstStyle/>
          <a:p>
            <a:r>
              <a:rPr lang="en-US" sz="3600" b="1" dirty="0">
                <a:latin typeface="Fira Sans Light"/>
              </a:rPr>
              <a:t>Practice writing a </a:t>
            </a:r>
            <a:r>
              <a:rPr lang="en-US" sz="3600" b="1" dirty="0" smtClean="0">
                <a:latin typeface="Fira Sans Light"/>
              </a:rPr>
              <a:t>POC:</a:t>
            </a:r>
            <a:r>
              <a:rPr lang="en-US" sz="2000" b="1" dirty="0" smtClean="0">
                <a:latin typeface="Fira Sans Light"/>
              </a:rPr>
              <a:t>  survey date June 3, 2017</a:t>
            </a:r>
            <a:endParaRPr lang="en-US" sz="3600" b="1" dirty="0">
              <a:latin typeface="Fira Sans Light"/>
            </a:endParaRPr>
          </a:p>
        </p:txBody>
      </p:sp>
      <p:sp>
        <p:nvSpPr>
          <p:cNvPr id="3" name="Content Placeholder 2"/>
          <p:cNvSpPr>
            <a:spLocks noGrp="1"/>
          </p:cNvSpPr>
          <p:nvPr>
            <p:ph idx="1"/>
          </p:nvPr>
        </p:nvSpPr>
        <p:spPr/>
        <p:txBody>
          <a:bodyPr/>
          <a:lstStyle/>
          <a:p>
            <a:pPr marL="0" indent="0">
              <a:buNone/>
            </a:pPr>
            <a:r>
              <a:rPr lang="en-US" dirty="0" smtClean="0">
                <a:latin typeface="Fira Sans Light"/>
              </a:rPr>
              <a:t>  </a:t>
            </a:r>
            <a:endParaRPr lang="en-US" dirty="0"/>
          </a:p>
        </p:txBody>
      </p:sp>
      <p:pic>
        <p:nvPicPr>
          <p:cNvPr id="4" name="Picture 3"/>
          <p:cNvPicPr/>
          <p:nvPr/>
        </p:nvPicPr>
        <p:blipFill rotWithShape="1">
          <a:blip r:embed="rId2"/>
          <a:srcRect l="14675" t="17675" r="23374" b="21354"/>
          <a:stretch/>
        </p:blipFill>
        <p:spPr bwMode="auto">
          <a:xfrm>
            <a:off x="786811" y="1020726"/>
            <a:ext cx="7432157" cy="48697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720760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 and Clarifications</a:t>
            </a:r>
            <a:endParaRPr lang="en-US" dirty="0"/>
          </a:p>
        </p:txBody>
      </p:sp>
      <p:pic>
        <p:nvPicPr>
          <p:cNvPr id="2050" name="Picture 2" descr="C:\Users\trumanc\AppData\Local\Microsoft\Windows\Temporary Internet Files\Content.IE5\GK3IZ6K5\wrapup-interrupt[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8070" y="1586706"/>
            <a:ext cx="3576526" cy="284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521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48376"/>
          </a:xfrm>
        </p:spPr>
        <p:txBody>
          <a:bodyPr>
            <a:normAutofit fontScale="90000"/>
          </a:bodyPr>
          <a:lstStyle/>
          <a:p>
            <a:r>
              <a:rPr lang="en-US" sz="3200" dirty="0" smtClean="0"/>
              <a:t>Survey process review</a:t>
            </a:r>
            <a:endParaRPr lang="en-US" sz="3200" dirty="0"/>
          </a:p>
        </p:txBody>
      </p:sp>
      <p:sp>
        <p:nvSpPr>
          <p:cNvPr id="3" name="Content Placeholder 2"/>
          <p:cNvSpPr>
            <a:spLocks noGrp="1"/>
          </p:cNvSpPr>
          <p:nvPr>
            <p:ph idx="1"/>
          </p:nvPr>
        </p:nvSpPr>
        <p:spPr>
          <a:xfrm>
            <a:off x="457200" y="861237"/>
            <a:ext cx="8229600" cy="5264927"/>
          </a:xfrm>
        </p:spPr>
        <p:txBody>
          <a:bodyPr>
            <a:normAutofit fontScale="92500" lnSpcReduction="20000"/>
          </a:bodyPr>
          <a:lstStyle/>
          <a:p>
            <a:pPr marL="0" lvl="0" indent="0" algn="ctr">
              <a:buNone/>
            </a:pPr>
            <a:r>
              <a:rPr lang="en-US" sz="1600" dirty="0" smtClean="0">
                <a:solidFill>
                  <a:prstClr val="black"/>
                </a:solidFill>
              </a:rPr>
              <a:t>SOD with deficiencies received by provider</a:t>
            </a:r>
            <a:r>
              <a:rPr lang="en-US" sz="1600" dirty="0">
                <a:solidFill>
                  <a:prstClr val="black"/>
                </a:solidFill>
              </a:rPr>
              <a:t>	</a:t>
            </a:r>
            <a:endParaRPr lang="en-US" sz="1600" dirty="0" smtClean="0">
              <a:solidFill>
                <a:prstClr val="black"/>
              </a:solidFill>
            </a:endParaRPr>
          </a:p>
          <a:p>
            <a:pPr marL="0" lvl="0" indent="0" algn="ctr">
              <a:buNone/>
            </a:pPr>
            <a:r>
              <a:rPr lang="en-US" sz="1400" dirty="0" smtClean="0">
                <a:solidFill>
                  <a:prstClr val="black"/>
                </a:solidFill>
              </a:rPr>
              <a:t>IDR completed, if applicable</a:t>
            </a:r>
          </a:p>
          <a:p>
            <a:pPr marL="0" lvl="0" indent="0" algn="ctr">
              <a:buNone/>
            </a:pPr>
            <a:r>
              <a:rPr lang="en-US" sz="1400" dirty="0" smtClean="0">
                <a:solidFill>
                  <a:prstClr val="black"/>
                </a:solidFill>
              </a:rPr>
              <a:t>Enforcement completed, if applicable</a:t>
            </a:r>
          </a:p>
          <a:p>
            <a:pPr marL="0" lvl="0" indent="0">
              <a:buNone/>
            </a:pPr>
            <a:r>
              <a:rPr lang="en-US" sz="1600" dirty="0" smtClean="0">
                <a:solidFill>
                  <a:prstClr val="black"/>
                </a:solidFill>
              </a:rPr>
              <a:t>							</a:t>
            </a:r>
            <a:endParaRPr lang="en-US" sz="1600" dirty="0">
              <a:solidFill>
                <a:prstClr val="black"/>
              </a:solidFill>
            </a:endParaRPr>
          </a:p>
          <a:p>
            <a:pPr marL="0" lvl="0" indent="0">
              <a:buNone/>
            </a:pPr>
            <a:endParaRPr lang="en-US" sz="1600" dirty="0" smtClean="0">
              <a:solidFill>
                <a:prstClr val="black"/>
              </a:solidFill>
            </a:endParaRPr>
          </a:p>
          <a:p>
            <a:pPr marL="3657600" lvl="8" indent="0">
              <a:buNone/>
            </a:pPr>
            <a:r>
              <a:rPr lang="en-US" dirty="0" smtClean="0"/>
              <a:t>	      Surveyor reviews to 		      determine if the POC is </a:t>
            </a:r>
          </a:p>
          <a:p>
            <a:pPr marL="3657600" lvl="8" indent="0">
              <a:buNone/>
            </a:pPr>
            <a:r>
              <a:rPr lang="en-US" dirty="0" smtClean="0"/>
              <a:t>	</a:t>
            </a:r>
            <a:r>
              <a:rPr lang="en-US" dirty="0"/>
              <a:t> </a:t>
            </a:r>
            <a:r>
              <a:rPr lang="en-US" dirty="0" smtClean="0"/>
              <a:t>      </a:t>
            </a:r>
            <a:r>
              <a:rPr lang="en-US" dirty="0" smtClean="0">
                <a:solidFill>
                  <a:srgbClr val="FF0000"/>
                </a:solidFill>
              </a:rPr>
              <a:t>unacceptable </a:t>
            </a:r>
            <a:r>
              <a:rPr lang="en-US" dirty="0" smtClean="0"/>
              <a:t>or </a:t>
            </a:r>
            <a:r>
              <a:rPr lang="en-US" dirty="0" smtClean="0">
                <a:ln>
                  <a:solidFill>
                    <a:schemeClr val="accent3"/>
                  </a:solidFill>
                </a:ln>
              </a:rPr>
              <a:t>acceptable</a:t>
            </a:r>
            <a:r>
              <a:rPr lang="en-US" dirty="0"/>
              <a:t>.</a:t>
            </a:r>
            <a:endParaRPr lang="en-US" dirty="0" smtClean="0"/>
          </a:p>
          <a:p>
            <a:pPr marL="3657600" lvl="8" indent="0">
              <a:buNone/>
            </a:pPr>
            <a:endParaRPr lang="en-US" dirty="0"/>
          </a:p>
          <a:p>
            <a:pPr marL="0" lvl="8" indent="3657600">
              <a:buNone/>
            </a:pPr>
            <a:endParaRPr lang="en-US" dirty="0" smtClean="0"/>
          </a:p>
          <a:p>
            <a:pPr marL="0" lvl="8" indent="0">
              <a:buNone/>
            </a:pPr>
            <a:endParaRPr lang="en-US" dirty="0" smtClean="0"/>
          </a:p>
          <a:p>
            <a:pPr marL="0" lvl="8" indent="0">
              <a:buNone/>
            </a:pPr>
            <a:endParaRPr lang="en-US" dirty="0"/>
          </a:p>
          <a:p>
            <a:pPr marL="0" lvl="8" indent="0">
              <a:buNone/>
            </a:pPr>
            <a:r>
              <a:rPr lang="en-US" dirty="0" smtClean="0"/>
              <a:t>The POC is not acceptable.						                                     It does not include one or more of					</a:t>
            </a:r>
          </a:p>
          <a:p>
            <a:pPr marL="0" lvl="8" indent="0">
              <a:buNone/>
            </a:pPr>
            <a:r>
              <a:rPr lang="en-US" dirty="0" smtClean="0"/>
              <a:t>the 5 requirements of a POC.		             The POC is acceptable.  </a:t>
            </a:r>
          </a:p>
          <a:p>
            <a:pPr marL="0" lvl="8" indent="0">
              <a:buNone/>
            </a:pPr>
            <a:r>
              <a:rPr lang="en-US" dirty="0" smtClean="0"/>
              <a:t>A letter will notify the provider of </a:t>
            </a:r>
          </a:p>
          <a:p>
            <a:pPr marL="0" lvl="8" indent="0">
              <a:buNone/>
            </a:pPr>
            <a:r>
              <a:rPr lang="en-US" dirty="0" smtClean="0"/>
              <a:t>the missing information &amp; an </a:t>
            </a:r>
          </a:p>
          <a:p>
            <a:pPr marL="0" lvl="8" indent="0">
              <a:buNone/>
            </a:pPr>
            <a:r>
              <a:rPr lang="en-US" dirty="0" smtClean="0"/>
              <a:t>amended POC must be submitted.						</a:t>
            </a:r>
            <a:endParaRPr lang="en-US" dirty="0"/>
          </a:p>
        </p:txBody>
      </p:sp>
      <p:sp>
        <p:nvSpPr>
          <p:cNvPr id="7" name="Flowchart: Multidocument 6"/>
          <p:cNvSpPr/>
          <p:nvPr/>
        </p:nvSpPr>
        <p:spPr>
          <a:xfrm>
            <a:off x="425303" y="1669312"/>
            <a:ext cx="2721935" cy="1722471"/>
          </a:xfrm>
          <a:prstGeom prst="flowChartMultidocumen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POC is created to address deficient practices and submitted to DHS</a:t>
            </a:r>
            <a:endParaRPr lang="en-US" dirty="0"/>
          </a:p>
        </p:txBody>
      </p:sp>
      <p:sp>
        <p:nvSpPr>
          <p:cNvPr id="8" name="10-Point Star 7"/>
          <p:cNvSpPr/>
          <p:nvPr/>
        </p:nvSpPr>
        <p:spPr>
          <a:xfrm>
            <a:off x="3354572" y="2301948"/>
            <a:ext cx="883777" cy="749596"/>
          </a:xfrm>
          <a:prstGeom prst="star1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10-14  days!</a:t>
            </a:r>
            <a:endParaRPr lang="en-US" sz="1200" dirty="0"/>
          </a:p>
        </p:txBody>
      </p:sp>
      <p:sp>
        <p:nvSpPr>
          <p:cNvPr id="10" name="Right Arrow 9"/>
          <p:cNvSpPr/>
          <p:nvPr/>
        </p:nvSpPr>
        <p:spPr>
          <a:xfrm>
            <a:off x="4238350" y="2555588"/>
            <a:ext cx="978408" cy="242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4009697" y="2838890"/>
            <a:ext cx="1435713" cy="13290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570383" y="2942560"/>
            <a:ext cx="15948" cy="13955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Smiley Face 19"/>
          <p:cNvSpPr/>
          <p:nvPr/>
        </p:nvSpPr>
        <p:spPr>
          <a:xfrm>
            <a:off x="6788888" y="4979758"/>
            <a:ext cx="568842" cy="460389"/>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788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Fira Sans Light"/>
              </a:rPr>
              <a:t>Due Dates – Provider Responsibility</a:t>
            </a:r>
          </a:p>
        </p:txBody>
      </p:sp>
      <p:sp>
        <p:nvSpPr>
          <p:cNvPr id="3" name="Content Placeholder 2"/>
          <p:cNvSpPr>
            <a:spLocks noGrp="1"/>
          </p:cNvSpPr>
          <p:nvPr>
            <p:ph idx="1"/>
          </p:nvPr>
        </p:nvSpPr>
        <p:spPr>
          <a:xfrm>
            <a:off x="457200" y="1321945"/>
            <a:ext cx="8229600" cy="4525963"/>
          </a:xfrm>
        </p:spPr>
        <p:txBody>
          <a:bodyPr>
            <a:normAutofit/>
          </a:bodyPr>
          <a:lstStyle/>
          <a:p>
            <a:r>
              <a:rPr lang="en-US" sz="2400" dirty="0">
                <a:latin typeface="Fira Sans Light"/>
              </a:rPr>
              <a:t>The provider has 14 calendar days (10 business) to submit a Plan of Correction to the Department for </a:t>
            </a:r>
            <a:r>
              <a:rPr lang="en-US" sz="2400" dirty="0" smtClean="0">
                <a:latin typeface="Fira Sans Light"/>
              </a:rPr>
              <a:t>review.</a:t>
            </a:r>
          </a:p>
          <a:p>
            <a:endParaRPr lang="en-US" sz="2400" dirty="0">
              <a:latin typeface="Fira Sans Light"/>
            </a:endParaRPr>
          </a:p>
          <a:p>
            <a:r>
              <a:rPr lang="en-US" sz="2400" dirty="0">
                <a:latin typeface="Fira Sans Light"/>
              </a:rPr>
              <a:t>If the POC is not received within the appropriate timeframes, a POC “late letter” is generated and is mailed to the </a:t>
            </a:r>
            <a:r>
              <a:rPr lang="en-US" sz="2400" dirty="0" smtClean="0">
                <a:latin typeface="Fira Sans Light"/>
              </a:rPr>
              <a:t>facility.</a:t>
            </a:r>
          </a:p>
          <a:p>
            <a:endParaRPr lang="en-US" sz="2400" dirty="0">
              <a:latin typeface="Fira Sans Light"/>
            </a:endParaRPr>
          </a:p>
          <a:p>
            <a:r>
              <a:rPr lang="en-US" sz="2400" dirty="0" smtClean="0">
                <a:latin typeface="Fira Sans Light"/>
              </a:rPr>
              <a:t>Department does not provide extensions.</a:t>
            </a:r>
            <a:endParaRPr lang="en-US" sz="2400" dirty="0">
              <a:latin typeface="Fira Sans Light"/>
            </a:endParaRPr>
          </a:p>
          <a:p>
            <a:pPr marL="0" indent="0">
              <a:buNone/>
            </a:pPr>
            <a:endParaRPr lang="en-US" sz="2400" dirty="0">
              <a:latin typeface="Fira Sans Light"/>
            </a:endParaRPr>
          </a:p>
          <a:p>
            <a:r>
              <a:rPr lang="en-US" sz="2400" dirty="0">
                <a:latin typeface="Fira Sans Light"/>
              </a:rPr>
              <a:t>POC’s and </a:t>
            </a:r>
            <a:r>
              <a:rPr lang="en-US" sz="2400" dirty="0" smtClean="0">
                <a:latin typeface="Fira Sans Light"/>
              </a:rPr>
              <a:t>holidays (following business day).</a:t>
            </a:r>
            <a:endParaRPr lang="en-US" sz="2400" dirty="0">
              <a:latin typeface="Fira Sans Light"/>
            </a:endParaRPr>
          </a:p>
          <a:p>
            <a:pPr marL="0" indent="0">
              <a:buNone/>
            </a:pPr>
            <a:endParaRPr lang="en-US" sz="2800" dirty="0"/>
          </a:p>
        </p:txBody>
      </p:sp>
    </p:spTree>
    <p:extLst>
      <p:ext uri="{BB962C8B-B14F-4D97-AF65-F5344CB8AC3E}">
        <p14:creationId xmlns:p14="http://schemas.microsoft.com/office/powerpoint/2010/main" val="45583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p:cNvPicPr>
          <p:nvPr>
            <p:ph idx="1"/>
          </p:nvPr>
        </p:nvPicPr>
        <p:blipFill rotWithShape="1">
          <a:blip r:embed="rId2"/>
          <a:srcRect l="9351" t="8321" r="11454" b="14735"/>
          <a:stretch/>
        </p:blipFill>
        <p:spPr bwMode="auto">
          <a:xfrm>
            <a:off x="1234430" y="579475"/>
            <a:ext cx="6211161" cy="4525963"/>
          </a:xfrm>
          <a:prstGeom prst="rect">
            <a:avLst/>
          </a:prstGeom>
          <a:ln>
            <a:noFill/>
          </a:ln>
          <a:extLst>
            <a:ext uri="{53640926-AAD7-44D8-BBD7-CCE9431645EC}">
              <a14:shadowObscured xmlns:a14="http://schemas.microsoft.com/office/drawing/2010/main"/>
            </a:ext>
          </a:extLst>
        </p:spPr>
      </p:pic>
      <p:sp>
        <p:nvSpPr>
          <p:cNvPr id="5" name="Left Arrow 4"/>
          <p:cNvSpPr/>
          <p:nvPr/>
        </p:nvSpPr>
        <p:spPr>
          <a:xfrm rot="13826431">
            <a:off x="745225" y="4127713"/>
            <a:ext cx="978408" cy="165921"/>
          </a:xfrm>
          <a:prstGeom prst="leftArrow">
            <a:avLst/>
          </a:prstGeom>
          <a:gradFill>
            <a:gsLst>
              <a:gs pos="0">
                <a:srgbClr val="FF0000"/>
              </a:gs>
              <a:gs pos="0">
                <a:srgbClr val="C000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39277" y="3411348"/>
            <a:ext cx="1232323" cy="338554"/>
          </a:xfrm>
          <a:prstGeom prst="rect">
            <a:avLst/>
          </a:prstGeom>
          <a:noFill/>
        </p:spPr>
        <p:txBody>
          <a:bodyPr wrap="square" rtlCol="0">
            <a:spAutoFit/>
          </a:bodyPr>
          <a:lstStyle/>
          <a:p>
            <a:r>
              <a:rPr lang="en-US" sz="1600" b="1" dirty="0" smtClean="0">
                <a:solidFill>
                  <a:srgbClr val="C00000"/>
                </a:solidFill>
                <a:latin typeface="Fira Sans Light"/>
              </a:rPr>
              <a:t>Sign Here</a:t>
            </a:r>
            <a:endParaRPr lang="en-US" sz="1600" b="1" dirty="0">
              <a:solidFill>
                <a:srgbClr val="C00000"/>
              </a:solidFill>
              <a:latin typeface="Fira Sans Light"/>
            </a:endParaRPr>
          </a:p>
        </p:txBody>
      </p:sp>
      <p:sp>
        <p:nvSpPr>
          <p:cNvPr id="3" name="TextBox 2"/>
          <p:cNvSpPr txBox="1"/>
          <p:nvPr/>
        </p:nvSpPr>
        <p:spPr>
          <a:xfrm>
            <a:off x="5497476" y="4285881"/>
            <a:ext cx="1172116" cy="369332"/>
          </a:xfrm>
          <a:prstGeom prst="rect">
            <a:avLst/>
          </a:prstGeom>
          <a:noFill/>
        </p:spPr>
        <p:txBody>
          <a:bodyPr wrap="none" rtlCol="0">
            <a:spAutoFit/>
          </a:bodyPr>
          <a:lstStyle/>
          <a:p>
            <a:r>
              <a:rPr lang="en-US" b="1" dirty="0">
                <a:solidFill>
                  <a:schemeClr val="accent6"/>
                </a:solidFill>
                <a:latin typeface="Fira Sans Light"/>
              </a:rPr>
              <a:t>Event ID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989" y="4412068"/>
            <a:ext cx="725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266239"/>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Fira Sans Light"/>
              </a:rPr>
              <a:t>Multiple Surveys, SOD’s &amp; POC’s</a:t>
            </a:r>
            <a:endParaRPr lang="en-US" sz="4000" dirty="0">
              <a:latin typeface="Fira Sans Light"/>
            </a:endParaRPr>
          </a:p>
        </p:txBody>
      </p:sp>
      <p:sp>
        <p:nvSpPr>
          <p:cNvPr id="3" name="Content Placeholder 2"/>
          <p:cNvSpPr>
            <a:spLocks noGrp="1"/>
          </p:cNvSpPr>
          <p:nvPr>
            <p:ph idx="1"/>
          </p:nvPr>
        </p:nvSpPr>
        <p:spPr/>
        <p:txBody>
          <a:bodyPr/>
          <a:lstStyle/>
          <a:p>
            <a:pPr marL="0" indent="0" algn="ctr">
              <a:buNone/>
            </a:pPr>
            <a:r>
              <a:rPr lang="en-US" sz="3600" dirty="0">
                <a:latin typeface="Fira Sans Light"/>
              </a:rPr>
              <a:t>When would a provider receive multiple reports</a:t>
            </a:r>
            <a:r>
              <a:rPr lang="en-US" sz="3600" dirty="0" smtClean="0">
                <a:latin typeface="Fira Sans Light"/>
              </a:rPr>
              <a:t>?</a:t>
            </a:r>
          </a:p>
          <a:p>
            <a:pPr marL="0" indent="0" algn="ctr">
              <a:buNone/>
            </a:pPr>
            <a:endParaRPr lang="en-US" sz="3600" dirty="0">
              <a:latin typeface="Fira Sans Light"/>
            </a:endParaRPr>
          </a:p>
          <a:p>
            <a:r>
              <a:rPr lang="en-US" dirty="0" smtClean="0">
                <a:latin typeface="Fira Sans Light"/>
              </a:rPr>
              <a:t>Complaints vs. Compliance.</a:t>
            </a:r>
          </a:p>
          <a:p>
            <a:r>
              <a:rPr lang="en-US" dirty="0" smtClean="0">
                <a:latin typeface="Fira Sans Light"/>
              </a:rPr>
              <a:t>Event ID.</a:t>
            </a:r>
            <a:endParaRPr lang="en-US" dirty="0">
              <a:latin typeface="Fira Sans Light"/>
            </a:endParaRPr>
          </a:p>
          <a:p>
            <a:endParaRPr lang="en-US" dirty="0"/>
          </a:p>
        </p:txBody>
      </p:sp>
    </p:spTree>
    <p:extLst>
      <p:ext uri="{BB962C8B-B14F-4D97-AF65-F5344CB8AC3E}">
        <p14:creationId xmlns:p14="http://schemas.microsoft.com/office/powerpoint/2010/main" val="237604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Fira Sans Light"/>
              </a:rPr>
              <a:t>For clarification……</a:t>
            </a:r>
            <a:endParaRPr lang="en-US" b="1" dirty="0">
              <a:latin typeface="Fira Sans Light"/>
            </a:endParaRPr>
          </a:p>
        </p:txBody>
      </p:sp>
      <p:sp>
        <p:nvSpPr>
          <p:cNvPr id="3" name="Content Placeholder 2"/>
          <p:cNvSpPr>
            <a:spLocks noGrp="1"/>
          </p:cNvSpPr>
          <p:nvPr>
            <p:ph idx="1"/>
          </p:nvPr>
        </p:nvSpPr>
        <p:spPr>
          <a:xfrm>
            <a:off x="457200" y="1417638"/>
            <a:ext cx="8229600" cy="4525963"/>
          </a:xfrm>
        </p:spPr>
        <p:txBody>
          <a:bodyPr>
            <a:normAutofit/>
          </a:bodyPr>
          <a:lstStyle/>
          <a:p>
            <a:pPr marL="0" indent="0">
              <a:buNone/>
            </a:pPr>
            <a:r>
              <a:rPr lang="en-US" dirty="0" smtClean="0">
                <a:latin typeface="Fira Sans Light"/>
              </a:rPr>
              <a:t>POC </a:t>
            </a:r>
            <a:r>
              <a:rPr lang="en-US" b="1" u="sng" dirty="0" smtClean="0">
                <a:latin typeface="Fira Sans Light"/>
              </a:rPr>
              <a:t>is</a:t>
            </a:r>
            <a:r>
              <a:rPr lang="en-US" dirty="0" smtClean="0">
                <a:latin typeface="Fira Sans Light"/>
              </a:rPr>
              <a:t>:    A plan to correct.</a:t>
            </a:r>
          </a:p>
          <a:p>
            <a:pPr marL="0" indent="0">
              <a:buNone/>
            </a:pPr>
            <a:endParaRPr lang="en-US" dirty="0">
              <a:latin typeface="Fira Sans Light"/>
            </a:endParaRPr>
          </a:p>
          <a:p>
            <a:pPr marL="0" indent="0">
              <a:buNone/>
            </a:pPr>
            <a:r>
              <a:rPr lang="en-US" dirty="0" smtClean="0">
                <a:latin typeface="Fira Sans Light"/>
              </a:rPr>
              <a:t>POC </a:t>
            </a:r>
            <a:r>
              <a:rPr lang="en-US" b="1" u="sng" dirty="0" smtClean="0">
                <a:latin typeface="Fira Sans Light"/>
              </a:rPr>
              <a:t>is not</a:t>
            </a:r>
            <a:r>
              <a:rPr lang="en-US" dirty="0" smtClean="0">
                <a:latin typeface="Fira Sans Light"/>
              </a:rPr>
              <a:t>:  A time to dispute the findings.</a:t>
            </a:r>
          </a:p>
          <a:p>
            <a:pPr marL="0" indent="0">
              <a:buNone/>
            </a:pPr>
            <a:r>
              <a:rPr lang="en-US" dirty="0" smtClean="0">
                <a:latin typeface="Fira Sans Light"/>
              </a:rPr>
              <a:t> </a:t>
            </a:r>
          </a:p>
          <a:p>
            <a:pPr marL="0" indent="0">
              <a:buNone/>
            </a:pPr>
            <a:r>
              <a:rPr lang="en-US" dirty="0" smtClean="0">
                <a:latin typeface="Fira Sans Light"/>
              </a:rPr>
              <a:t>*The provider has an opportunity to clarify any issues with the surveyor while on site or before the SOD is sent out.</a:t>
            </a:r>
          </a:p>
        </p:txBody>
      </p:sp>
    </p:spTree>
    <p:extLst>
      <p:ext uri="{BB962C8B-B14F-4D97-AF65-F5344CB8AC3E}">
        <p14:creationId xmlns:p14="http://schemas.microsoft.com/office/powerpoint/2010/main" val="137941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Fira Sans Light"/>
              </a:rPr>
              <a:t>Informal Dispute Resolution (IDR) and the POC</a:t>
            </a:r>
            <a:endParaRPr lang="en-US" sz="3600" dirty="0">
              <a:latin typeface="Fira Sans Light"/>
            </a:endParaRPr>
          </a:p>
        </p:txBody>
      </p:sp>
      <p:sp>
        <p:nvSpPr>
          <p:cNvPr id="3" name="Content Placeholder 2"/>
          <p:cNvSpPr>
            <a:spLocks noGrp="1"/>
          </p:cNvSpPr>
          <p:nvPr>
            <p:ph idx="1"/>
          </p:nvPr>
        </p:nvSpPr>
        <p:spPr>
          <a:xfrm>
            <a:off x="457200" y="1539913"/>
            <a:ext cx="8229600" cy="4141380"/>
          </a:xfrm>
        </p:spPr>
        <p:txBody>
          <a:bodyPr>
            <a:normAutofit/>
          </a:bodyPr>
          <a:lstStyle/>
          <a:p>
            <a:r>
              <a:rPr lang="en-US" sz="2400" dirty="0">
                <a:latin typeface="Fira Sans Light"/>
              </a:rPr>
              <a:t>The provider has 10 business </a:t>
            </a:r>
            <a:r>
              <a:rPr lang="en-US" sz="2400" dirty="0" smtClean="0">
                <a:latin typeface="Fira Sans Light"/>
              </a:rPr>
              <a:t>days (or 2 weeks) </a:t>
            </a:r>
            <a:r>
              <a:rPr lang="en-US" sz="2400" dirty="0">
                <a:latin typeface="Fira Sans Light"/>
              </a:rPr>
              <a:t>from receipt of the SOD Letter to dispute the </a:t>
            </a:r>
            <a:r>
              <a:rPr lang="en-US" sz="2400" dirty="0" smtClean="0">
                <a:latin typeface="Fira Sans Light"/>
              </a:rPr>
              <a:t>accuracy of the findings/evidence.</a:t>
            </a:r>
            <a:endParaRPr lang="en-US" sz="2400" dirty="0">
              <a:latin typeface="Fira Sans Light"/>
            </a:endParaRPr>
          </a:p>
          <a:p>
            <a:pPr>
              <a:buFont typeface="Arial" panose="020B0604020202020204" pitchFamily="34" charset="0"/>
              <a:buChar char="•"/>
            </a:pPr>
            <a:endParaRPr lang="en-US" sz="2400" dirty="0">
              <a:latin typeface="Fira Sans Light"/>
            </a:endParaRPr>
          </a:p>
          <a:p>
            <a:pPr>
              <a:buFont typeface="Arial" panose="020B0604020202020204" pitchFamily="34" charset="0"/>
              <a:buChar char="•"/>
            </a:pPr>
            <a:r>
              <a:rPr lang="en-US" sz="2400" dirty="0">
                <a:latin typeface="Fira Sans Light"/>
              </a:rPr>
              <a:t>Provider must submit a written request on a </a:t>
            </a:r>
            <a:r>
              <a:rPr lang="en-US" sz="2400" b="1" dirty="0">
                <a:latin typeface="Fira Sans Light"/>
              </a:rPr>
              <a:t>separate document</a:t>
            </a:r>
            <a:r>
              <a:rPr lang="en-US" sz="2400" dirty="0">
                <a:latin typeface="Fira Sans Light"/>
              </a:rPr>
              <a:t> specifying the subject of </a:t>
            </a:r>
            <a:r>
              <a:rPr lang="en-US" sz="2400" dirty="0" smtClean="0">
                <a:latin typeface="Fira Sans Light"/>
              </a:rPr>
              <a:t>dispute and include supporting documents.</a:t>
            </a:r>
            <a:endParaRPr lang="en-US" sz="2400" dirty="0">
              <a:latin typeface="Fira Sans Light"/>
            </a:endParaRPr>
          </a:p>
          <a:p>
            <a:pPr marL="0" indent="0">
              <a:buNone/>
            </a:pPr>
            <a:endParaRPr lang="en-US" sz="2400" dirty="0">
              <a:latin typeface="Fira Sans Light"/>
            </a:endParaRPr>
          </a:p>
          <a:p>
            <a:pPr>
              <a:buFont typeface="Arial" panose="020B0604020202020204" pitchFamily="34" charset="0"/>
              <a:buChar char="•"/>
            </a:pPr>
            <a:r>
              <a:rPr lang="en-US" sz="2400" dirty="0">
                <a:latin typeface="Fira Sans Light"/>
              </a:rPr>
              <a:t>The POC </a:t>
            </a:r>
            <a:r>
              <a:rPr lang="en-US" sz="2400" dirty="0" smtClean="0">
                <a:latin typeface="Fira Sans Light"/>
              </a:rPr>
              <a:t>is not required by the Department until after the IDR process has concluded.  </a:t>
            </a:r>
            <a:endParaRPr lang="en-US" sz="2600" dirty="0"/>
          </a:p>
          <a:p>
            <a:pPr marL="0" indent="0">
              <a:buNone/>
            </a:pPr>
            <a:endParaRPr lang="en-US" dirty="0"/>
          </a:p>
        </p:txBody>
      </p:sp>
    </p:spTree>
    <p:extLst>
      <p:ext uri="{BB962C8B-B14F-4D97-AF65-F5344CB8AC3E}">
        <p14:creationId xmlns:p14="http://schemas.microsoft.com/office/powerpoint/2010/main" val="334414622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5037"/>
          </a:xfrm>
        </p:spPr>
        <p:txBody>
          <a:bodyPr>
            <a:normAutofit fontScale="90000"/>
          </a:bodyPr>
          <a:lstStyle/>
          <a:p>
            <a:r>
              <a:rPr lang="en-US" b="1" u="sng" dirty="0" smtClean="0">
                <a:latin typeface="Baskerville Old Face" panose="02020602080505020303" pitchFamily="18" charset="0"/>
              </a:rPr>
              <a:t/>
            </a:r>
            <a:br>
              <a:rPr lang="en-US" b="1" u="sng" dirty="0" smtClean="0">
                <a:latin typeface="Baskerville Old Face" panose="02020602080505020303" pitchFamily="18" charset="0"/>
              </a:rPr>
            </a:br>
            <a:r>
              <a:rPr lang="en-US" b="1" u="sng" dirty="0">
                <a:latin typeface="Baskerville Old Face" panose="02020602080505020303" pitchFamily="18" charset="0"/>
              </a:rPr>
              <a:t/>
            </a:r>
            <a:br>
              <a:rPr lang="en-US" b="1" u="sng" dirty="0">
                <a:latin typeface="Baskerville Old Face" panose="02020602080505020303" pitchFamily="18" charset="0"/>
              </a:rPr>
            </a:br>
            <a:r>
              <a:rPr lang="en-US" b="1" dirty="0" smtClean="0">
                <a:latin typeface="Fira Sans Light"/>
              </a:rPr>
              <a:t>What </a:t>
            </a:r>
            <a:r>
              <a:rPr lang="en-US" b="1" dirty="0">
                <a:latin typeface="Fira Sans Light"/>
              </a:rPr>
              <a:t>is a POC?</a:t>
            </a:r>
            <a:r>
              <a:rPr lang="en-US" b="1" u="sng" dirty="0">
                <a:latin typeface="Baskerville Old Face" panose="02020602080505020303" pitchFamily="18" charset="0"/>
              </a:rPr>
              <a:t/>
            </a:r>
            <a:br>
              <a:rPr lang="en-US" b="1" u="sng" dirty="0">
                <a:latin typeface="Baskerville Old Face" panose="02020602080505020303" pitchFamily="18" charset="0"/>
              </a:rPr>
            </a:br>
            <a:r>
              <a:rPr lang="en-US" b="1" u="sng" dirty="0"/>
              <a:t/>
            </a:r>
            <a:br>
              <a:rPr lang="en-US" b="1" u="sng"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Fira Sans Light"/>
              </a:rPr>
              <a:t>After a survey, the provider is mailed a Statement of Deficiencies (SOD) listing the </a:t>
            </a:r>
            <a:r>
              <a:rPr lang="en-US" dirty="0" smtClean="0">
                <a:latin typeface="Fira Sans Light"/>
              </a:rPr>
              <a:t>deficiencies </a:t>
            </a:r>
            <a:r>
              <a:rPr lang="en-US" dirty="0">
                <a:latin typeface="Fira Sans Light"/>
              </a:rPr>
              <a:t>based on the supporting </a:t>
            </a:r>
            <a:r>
              <a:rPr lang="en-US" dirty="0" smtClean="0">
                <a:latin typeface="Fira Sans Light"/>
              </a:rPr>
              <a:t>evidence.</a:t>
            </a:r>
            <a:endParaRPr lang="en-US" dirty="0">
              <a:latin typeface="Fira Sans Light"/>
            </a:endParaRPr>
          </a:p>
          <a:p>
            <a:pPr>
              <a:buFont typeface="Arial" panose="020B0604020202020204" pitchFamily="34" charset="0"/>
              <a:buChar char="•"/>
            </a:pPr>
            <a:r>
              <a:rPr lang="en-US" dirty="0" smtClean="0">
                <a:latin typeface="Fira Sans Light"/>
              </a:rPr>
              <a:t>The </a:t>
            </a:r>
            <a:r>
              <a:rPr lang="en-US" dirty="0">
                <a:latin typeface="Fira Sans Light"/>
              </a:rPr>
              <a:t>provider is afforded the opportunity to create a </a:t>
            </a:r>
            <a:r>
              <a:rPr lang="en-US" b="1" u="sng" dirty="0">
                <a:solidFill>
                  <a:srgbClr val="C00000"/>
                </a:solidFill>
                <a:latin typeface="Fira Sans Light"/>
              </a:rPr>
              <a:t>plan to </a:t>
            </a:r>
            <a:r>
              <a:rPr lang="en-US" b="1" u="sng" dirty="0" smtClean="0">
                <a:solidFill>
                  <a:srgbClr val="C00000"/>
                </a:solidFill>
                <a:latin typeface="Fira Sans Light"/>
              </a:rPr>
              <a:t>correct </a:t>
            </a:r>
            <a:r>
              <a:rPr lang="en-US" dirty="0">
                <a:latin typeface="Fira Sans Light"/>
              </a:rPr>
              <a:t>the deficiencies </a:t>
            </a:r>
            <a:r>
              <a:rPr lang="en-US" dirty="0" smtClean="0">
                <a:latin typeface="Fira Sans Light"/>
              </a:rPr>
              <a:t>cited, both immediately and for the future.</a:t>
            </a:r>
            <a:endParaRPr lang="en-US" dirty="0">
              <a:latin typeface="Fira Sans Light"/>
            </a:endParaRPr>
          </a:p>
          <a:p>
            <a:pPr marL="0" indent="0">
              <a:buNone/>
            </a:pPr>
            <a:endParaRPr lang="en-US" dirty="0"/>
          </a:p>
        </p:txBody>
      </p:sp>
      <p:sp>
        <p:nvSpPr>
          <p:cNvPr id="4" name="TextBox 3"/>
          <p:cNvSpPr txBox="1"/>
          <p:nvPr/>
        </p:nvSpPr>
        <p:spPr>
          <a:xfrm>
            <a:off x="-531628" y="3200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766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Fira Sans Light"/>
              </a:rPr>
              <a:t>Importance of an acceptable POC</a:t>
            </a:r>
          </a:p>
        </p:txBody>
      </p:sp>
      <p:sp>
        <p:nvSpPr>
          <p:cNvPr id="3" name="Content Placeholder 2"/>
          <p:cNvSpPr>
            <a:spLocks noGrp="1"/>
          </p:cNvSpPr>
          <p:nvPr>
            <p:ph idx="1"/>
          </p:nvPr>
        </p:nvSpPr>
        <p:spPr>
          <a:xfrm>
            <a:off x="457200" y="1401689"/>
            <a:ext cx="8229600" cy="4525963"/>
          </a:xfrm>
        </p:spPr>
        <p:txBody>
          <a:bodyPr>
            <a:normAutofit/>
          </a:bodyPr>
          <a:lstStyle/>
          <a:p>
            <a:r>
              <a:rPr lang="en-US" sz="2600" dirty="0" smtClean="0">
                <a:latin typeface="Fira Sans Light"/>
              </a:rPr>
              <a:t>Decrease </a:t>
            </a:r>
            <a:r>
              <a:rPr lang="en-US" sz="2600" dirty="0">
                <a:latin typeface="Fira Sans Light"/>
              </a:rPr>
              <a:t>repeat deficiencies that lead to enforcement, which could mean civil money penalties (CMPs</a:t>
            </a:r>
            <a:r>
              <a:rPr lang="en-US" sz="2600" dirty="0" smtClean="0">
                <a:latin typeface="Fira Sans Light"/>
              </a:rPr>
              <a:t>).</a:t>
            </a:r>
            <a:endParaRPr lang="en-US" sz="2600" dirty="0">
              <a:latin typeface="Fira Sans Light"/>
            </a:endParaRPr>
          </a:p>
          <a:p>
            <a:r>
              <a:rPr lang="en-US" sz="2600" dirty="0">
                <a:latin typeface="Fira Sans Light"/>
              </a:rPr>
              <a:t>Survey can be closed </a:t>
            </a:r>
            <a:r>
              <a:rPr lang="en-US" sz="2600" dirty="0" smtClean="0">
                <a:latin typeface="Fira Sans Light"/>
              </a:rPr>
              <a:t>sooner.</a:t>
            </a:r>
            <a:endParaRPr lang="en-US" sz="2600" dirty="0">
              <a:latin typeface="Fira Sans Light"/>
            </a:endParaRPr>
          </a:p>
          <a:p>
            <a:r>
              <a:rPr lang="en-US" sz="2600" dirty="0">
                <a:latin typeface="Fira Sans Light"/>
              </a:rPr>
              <a:t>May not receive referrals until POC </a:t>
            </a:r>
            <a:r>
              <a:rPr lang="en-US" sz="2600" dirty="0" smtClean="0">
                <a:latin typeface="Fira Sans Light"/>
              </a:rPr>
              <a:t>accepted.</a:t>
            </a:r>
            <a:endParaRPr lang="en-US" sz="2600" dirty="0">
              <a:latin typeface="Fira Sans Light"/>
            </a:endParaRPr>
          </a:p>
          <a:p>
            <a:r>
              <a:rPr lang="en-US" sz="2600" dirty="0" smtClean="0">
                <a:latin typeface="Fira Sans Light"/>
              </a:rPr>
              <a:t>Decrease </a:t>
            </a:r>
            <a:r>
              <a:rPr lang="en-US" sz="2600" dirty="0">
                <a:latin typeface="Fira Sans Light"/>
              </a:rPr>
              <a:t>the chance of a surveyor showing up to do an on-site </a:t>
            </a:r>
            <a:r>
              <a:rPr lang="en-US" sz="2600" dirty="0" smtClean="0">
                <a:latin typeface="Fira Sans Light"/>
              </a:rPr>
              <a:t>follow-up.</a:t>
            </a:r>
            <a:endParaRPr lang="en-US" sz="2600" dirty="0">
              <a:latin typeface="Fira Sans Light"/>
            </a:endParaRPr>
          </a:p>
          <a:p>
            <a:r>
              <a:rPr lang="en-US" sz="2600" dirty="0">
                <a:latin typeface="Fira Sans Light"/>
              </a:rPr>
              <a:t>POCs are public record if </a:t>
            </a:r>
            <a:r>
              <a:rPr lang="en-US" sz="2600" dirty="0" smtClean="0">
                <a:latin typeface="Fira Sans Light"/>
              </a:rPr>
              <a:t>requested.</a:t>
            </a:r>
            <a:endParaRPr lang="en-US" sz="2600" dirty="0">
              <a:latin typeface="Fira Sans Light"/>
            </a:endParaRPr>
          </a:p>
          <a:p>
            <a:r>
              <a:rPr lang="en-US" sz="2600" dirty="0">
                <a:solidFill>
                  <a:srgbClr val="FF0000"/>
                </a:solidFill>
                <a:latin typeface="Fira Sans Light"/>
              </a:rPr>
              <a:t>Help ensure the health and safety of </a:t>
            </a:r>
            <a:r>
              <a:rPr lang="en-US" sz="2600" dirty="0" smtClean="0">
                <a:solidFill>
                  <a:srgbClr val="FF0000"/>
                </a:solidFill>
                <a:latin typeface="Fira Sans Light"/>
              </a:rPr>
              <a:t>residents.</a:t>
            </a:r>
            <a:endParaRPr lang="en-US" sz="2600" dirty="0">
              <a:solidFill>
                <a:srgbClr val="FF0000"/>
              </a:solidFill>
              <a:latin typeface="Fira Sans Light"/>
            </a:endParaRPr>
          </a:p>
          <a:p>
            <a:endParaRPr lang="en-US" sz="2800" dirty="0">
              <a:latin typeface="Fira Sans Light"/>
            </a:endParaRPr>
          </a:p>
        </p:txBody>
      </p:sp>
    </p:spTree>
    <p:extLst>
      <p:ext uri="{BB962C8B-B14F-4D97-AF65-F5344CB8AC3E}">
        <p14:creationId xmlns:p14="http://schemas.microsoft.com/office/powerpoint/2010/main" val="151905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6" name="Picture 2" descr="C:\Users\trumanc\AppData\Local\Microsoft\Windows\Temporary Internet Files\Content.IE5\AGGTF0A3\porky-pig-haunted-holiday-acclaim-e-01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0790" y="2171698"/>
            <a:ext cx="3229529" cy="282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64642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5576"/>
          </a:xfrm>
        </p:spPr>
        <p:txBody>
          <a:bodyPr>
            <a:normAutofit/>
          </a:bodyPr>
          <a:lstStyle/>
          <a:p>
            <a:pPr algn="l"/>
            <a:r>
              <a:rPr lang="en-US" dirty="0" smtClean="0"/>
              <a:t> Plan </a:t>
            </a:r>
            <a:r>
              <a:rPr lang="en-US" dirty="0"/>
              <a:t>of </a:t>
            </a:r>
            <a:r>
              <a:rPr lang="en-US" dirty="0" smtClean="0"/>
              <a:t>Correction - 5</a:t>
            </a:r>
            <a:r>
              <a:rPr lang="en-US" i="1" dirty="0" smtClean="0"/>
              <a:t> </a:t>
            </a:r>
            <a:r>
              <a:rPr lang="en-US" dirty="0"/>
              <a:t>c</a:t>
            </a:r>
            <a:r>
              <a:rPr lang="en-US" dirty="0" smtClean="0"/>
              <a:t>omponents</a:t>
            </a:r>
            <a:endParaRPr lang="en-US" dirty="0"/>
          </a:p>
        </p:txBody>
      </p:sp>
      <p:sp>
        <p:nvSpPr>
          <p:cNvPr id="3" name="Content Placeholder 2"/>
          <p:cNvSpPr>
            <a:spLocks noGrp="1"/>
          </p:cNvSpPr>
          <p:nvPr>
            <p:ph idx="1"/>
          </p:nvPr>
        </p:nvSpPr>
        <p:spPr>
          <a:xfrm>
            <a:off x="457200" y="1105787"/>
            <a:ext cx="8229600" cy="4412512"/>
          </a:xfrm>
        </p:spPr>
        <p:style>
          <a:lnRef idx="2">
            <a:schemeClr val="accent2"/>
          </a:lnRef>
          <a:fillRef idx="1">
            <a:schemeClr val="lt1"/>
          </a:fillRef>
          <a:effectRef idx="0">
            <a:schemeClr val="accent2"/>
          </a:effectRef>
          <a:fontRef idx="minor">
            <a:schemeClr val="dk1"/>
          </a:fontRef>
        </p:style>
        <p:txBody>
          <a:bodyPr>
            <a:normAutofit fontScale="47500" lnSpcReduction="20000"/>
          </a:bodyPr>
          <a:lstStyle/>
          <a:p>
            <a:pPr marL="457200" indent="-457200">
              <a:buAutoNum type="arabicPeriod"/>
            </a:pPr>
            <a:endParaRPr lang="en-US" b="1" dirty="0" smtClean="0">
              <a:solidFill>
                <a:schemeClr val="accent6">
                  <a:lumMod val="75000"/>
                </a:schemeClr>
              </a:solidFill>
              <a:latin typeface="Fira Sans Light"/>
            </a:endParaRPr>
          </a:p>
          <a:p>
            <a:pPr marL="457200" indent="-457200">
              <a:buAutoNum type="arabicPeriod"/>
            </a:pPr>
            <a:r>
              <a:rPr lang="en-US" b="1" dirty="0" smtClean="0">
                <a:solidFill>
                  <a:schemeClr val="accent6">
                    <a:lumMod val="75000"/>
                  </a:schemeClr>
                </a:solidFill>
                <a:latin typeface="Fira Sans Light"/>
              </a:rPr>
              <a:t>How </a:t>
            </a:r>
            <a:r>
              <a:rPr lang="en-US" b="1" dirty="0">
                <a:solidFill>
                  <a:schemeClr val="accent6">
                    <a:lumMod val="75000"/>
                  </a:schemeClr>
                </a:solidFill>
                <a:latin typeface="Fira Sans Light"/>
              </a:rPr>
              <a:t>will the deficiency be corrected on both a temporary and permanent basis?</a:t>
            </a:r>
          </a:p>
          <a:p>
            <a:pPr marL="400050" lvl="1" indent="0">
              <a:buNone/>
            </a:pPr>
            <a:r>
              <a:rPr lang="en-US" b="1" dirty="0" smtClean="0">
                <a:latin typeface="Fira Sans Light"/>
              </a:rPr>
              <a:t>	What action did you take immediately to correct the deficiency?</a:t>
            </a:r>
          </a:p>
          <a:p>
            <a:pPr marL="400050" lvl="1" indent="0">
              <a:buNone/>
            </a:pPr>
            <a:r>
              <a:rPr lang="en-US" b="1" dirty="0" smtClean="0">
                <a:latin typeface="Fira Sans Light"/>
              </a:rPr>
              <a:t>	What action will you take over time to correct the deficiency?</a:t>
            </a:r>
          </a:p>
          <a:p>
            <a:pPr marL="400050" lvl="1" indent="0" algn="ctr">
              <a:buNone/>
            </a:pPr>
            <a:endParaRPr lang="en-US" dirty="0">
              <a:latin typeface="Fira Sans Light"/>
            </a:endParaRPr>
          </a:p>
          <a:p>
            <a:pPr marL="457200" indent="-457200">
              <a:buAutoNum type="arabicPeriod"/>
            </a:pPr>
            <a:r>
              <a:rPr lang="en-US" b="1" dirty="0">
                <a:solidFill>
                  <a:schemeClr val="accent6">
                    <a:lumMod val="75000"/>
                  </a:schemeClr>
                </a:solidFill>
                <a:latin typeface="Fira Sans Light"/>
              </a:rPr>
              <a:t>The date the correction will be </a:t>
            </a:r>
            <a:r>
              <a:rPr lang="en-US" b="1" dirty="0" smtClean="0">
                <a:solidFill>
                  <a:schemeClr val="accent6">
                    <a:lumMod val="75000"/>
                  </a:schemeClr>
                </a:solidFill>
                <a:latin typeface="Fira Sans Light"/>
              </a:rPr>
              <a:t>completed.  </a:t>
            </a:r>
            <a:r>
              <a:rPr lang="en-US" dirty="0" smtClean="0">
                <a:latin typeface="Fira Sans Light"/>
              </a:rPr>
              <a:t>					This can be a future date if the correction will take some time.  DON’T hold the POC 	waiting on the correction.  Tell us your PLAN and the deadline for your plan.</a:t>
            </a:r>
            <a:endParaRPr lang="en-US" dirty="0">
              <a:latin typeface="Fira Sans Light"/>
            </a:endParaRPr>
          </a:p>
          <a:p>
            <a:pPr marL="457200" indent="-457200">
              <a:buAutoNum type="arabicPeriod"/>
            </a:pPr>
            <a:endParaRPr lang="en-US" dirty="0">
              <a:latin typeface="Fira Sans Light"/>
            </a:endParaRPr>
          </a:p>
          <a:p>
            <a:pPr marL="457200" indent="-457200">
              <a:buAutoNum type="arabicPeriod"/>
            </a:pPr>
            <a:r>
              <a:rPr lang="en-US" b="1" dirty="0">
                <a:solidFill>
                  <a:schemeClr val="accent6">
                    <a:lumMod val="75000"/>
                  </a:schemeClr>
                </a:solidFill>
                <a:latin typeface="Fira Sans Light"/>
              </a:rPr>
              <a:t>The name, title, and/or position of the person responsible for implementing the </a:t>
            </a:r>
            <a:r>
              <a:rPr lang="en-US" b="1" dirty="0" smtClean="0">
                <a:solidFill>
                  <a:schemeClr val="accent6">
                    <a:lumMod val="75000"/>
                  </a:schemeClr>
                </a:solidFill>
                <a:latin typeface="Fira Sans Light"/>
              </a:rPr>
              <a:t>	corrective action.</a:t>
            </a:r>
            <a:endParaRPr lang="en-US" b="1" dirty="0">
              <a:solidFill>
                <a:schemeClr val="accent6">
                  <a:lumMod val="75000"/>
                </a:schemeClr>
              </a:solidFill>
              <a:latin typeface="Fira Sans Light"/>
            </a:endParaRPr>
          </a:p>
          <a:p>
            <a:pPr marL="457200" indent="-457200">
              <a:buAutoNum type="arabicPeriod"/>
            </a:pPr>
            <a:endParaRPr lang="en-US" dirty="0">
              <a:latin typeface="Fira Sans Light"/>
            </a:endParaRPr>
          </a:p>
          <a:p>
            <a:pPr marL="457200" indent="-457200">
              <a:buAutoNum type="arabicPeriod"/>
            </a:pPr>
            <a:r>
              <a:rPr lang="en-US" b="1" dirty="0">
                <a:solidFill>
                  <a:schemeClr val="accent6">
                    <a:lumMod val="75000"/>
                  </a:schemeClr>
                </a:solidFill>
                <a:latin typeface="Fira Sans Light"/>
              </a:rPr>
              <a:t>A description of the monitoring system you will use to prevent the deficiency from </a:t>
            </a:r>
            <a:r>
              <a:rPr lang="en-US" b="1" dirty="0" smtClean="0">
                <a:solidFill>
                  <a:schemeClr val="accent6">
                    <a:lumMod val="75000"/>
                  </a:schemeClr>
                </a:solidFill>
                <a:latin typeface="Fira Sans Light"/>
              </a:rPr>
              <a:t>	recurring.</a:t>
            </a:r>
          </a:p>
          <a:p>
            <a:pPr marL="0" indent="0">
              <a:buNone/>
            </a:pPr>
            <a:r>
              <a:rPr lang="en-US" dirty="0">
                <a:latin typeface="Fira Sans Light"/>
              </a:rPr>
              <a:t>	</a:t>
            </a:r>
            <a:r>
              <a:rPr lang="en-US" dirty="0" smtClean="0">
                <a:latin typeface="Fira Sans Light"/>
              </a:rPr>
              <a:t>What are you going to do, over time, to make sure this doesn’t happen again?  </a:t>
            </a:r>
          </a:p>
          <a:p>
            <a:pPr marL="0" indent="0">
              <a:buNone/>
            </a:pPr>
            <a:endParaRPr lang="en-US" dirty="0">
              <a:latin typeface="Fira Sans Light"/>
            </a:endParaRPr>
          </a:p>
          <a:p>
            <a:pPr marL="0" indent="0">
              <a:buNone/>
            </a:pPr>
            <a:r>
              <a:rPr lang="en-US" b="1" dirty="0" smtClean="0">
                <a:solidFill>
                  <a:schemeClr val="accent6">
                    <a:lumMod val="75000"/>
                  </a:schemeClr>
                </a:solidFill>
                <a:latin typeface="Fira Sans Light"/>
              </a:rPr>
              <a:t>5.  </a:t>
            </a:r>
            <a:r>
              <a:rPr lang="en-US" dirty="0">
                <a:solidFill>
                  <a:schemeClr val="accent6">
                    <a:lumMod val="75000"/>
                  </a:schemeClr>
                </a:solidFill>
                <a:latin typeface="Fira Sans Light"/>
              </a:rPr>
              <a:t> </a:t>
            </a:r>
            <a:r>
              <a:rPr lang="en-US" dirty="0" smtClean="0">
                <a:solidFill>
                  <a:schemeClr val="accent6">
                    <a:lumMod val="75000"/>
                  </a:schemeClr>
                </a:solidFill>
                <a:latin typeface="Fira Sans Light"/>
              </a:rPr>
              <a:t>    </a:t>
            </a:r>
            <a:r>
              <a:rPr lang="en-US" b="1" dirty="0" smtClean="0">
                <a:solidFill>
                  <a:schemeClr val="accent6">
                    <a:lumMod val="75000"/>
                  </a:schemeClr>
                </a:solidFill>
                <a:latin typeface="Fira Sans Light"/>
              </a:rPr>
              <a:t>The </a:t>
            </a:r>
            <a:r>
              <a:rPr lang="en-US" b="1" dirty="0">
                <a:solidFill>
                  <a:schemeClr val="accent6">
                    <a:lumMod val="75000"/>
                  </a:schemeClr>
                </a:solidFill>
                <a:latin typeface="Fira Sans Light"/>
              </a:rPr>
              <a:t>signature, title and date signed of the person responsible for the POC on </a:t>
            </a:r>
            <a:r>
              <a:rPr lang="en-US" b="1" dirty="0" smtClean="0">
                <a:solidFill>
                  <a:schemeClr val="accent6">
                    <a:lumMod val="75000"/>
                  </a:schemeClr>
                </a:solidFill>
                <a:latin typeface="Fira Sans Light"/>
              </a:rPr>
              <a:t>			Page 1 </a:t>
            </a:r>
            <a:r>
              <a:rPr lang="en-US" b="1" dirty="0">
                <a:solidFill>
                  <a:schemeClr val="accent6">
                    <a:lumMod val="75000"/>
                  </a:schemeClr>
                </a:solidFill>
                <a:latin typeface="Fira Sans Light"/>
              </a:rPr>
              <a:t>of </a:t>
            </a:r>
            <a:r>
              <a:rPr lang="en-US" b="1" dirty="0" smtClean="0">
                <a:solidFill>
                  <a:schemeClr val="accent6">
                    <a:lumMod val="75000"/>
                  </a:schemeClr>
                </a:solidFill>
                <a:latin typeface="Fira Sans Light"/>
              </a:rPr>
              <a:t>	the SOD.</a:t>
            </a:r>
            <a:endParaRPr lang="en-US" b="1" dirty="0">
              <a:solidFill>
                <a:schemeClr val="accent6">
                  <a:lumMod val="75000"/>
                </a:schemeClr>
              </a:solidFill>
              <a:latin typeface="Fira Sans Light"/>
            </a:endParaRPr>
          </a:p>
          <a:p>
            <a:pPr marL="0" indent="0">
              <a:buNone/>
            </a:pPr>
            <a:endParaRPr lang="en-US" dirty="0"/>
          </a:p>
        </p:txBody>
      </p:sp>
    </p:spTree>
    <p:extLst>
      <p:ext uri="{BB962C8B-B14F-4D97-AF65-F5344CB8AC3E}">
        <p14:creationId xmlns:p14="http://schemas.microsoft.com/office/powerpoint/2010/main" val="93040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latin typeface="Fira Sans Light"/>
              </a:rPr>
              <a:t>Importance of an acceptable POC</a:t>
            </a:r>
          </a:p>
        </p:txBody>
      </p:sp>
      <p:sp>
        <p:nvSpPr>
          <p:cNvPr id="3" name="Content Placeholder 2"/>
          <p:cNvSpPr>
            <a:spLocks noGrp="1"/>
          </p:cNvSpPr>
          <p:nvPr>
            <p:ph idx="1"/>
          </p:nvPr>
        </p:nvSpPr>
        <p:spPr>
          <a:xfrm>
            <a:off x="457200" y="1508015"/>
            <a:ext cx="8229600" cy="4052813"/>
          </a:xfrm>
        </p:spPr>
        <p:txBody>
          <a:bodyPr>
            <a:normAutofit fontScale="92500"/>
          </a:bodyPr>
          <a:lstStyle/>
          <a:p>
            <a:r>
              <a:rPr lang="en-US" sz="2600" dirty="0" smtClean="0">
                <a:latin typeface="Fira Sans Light"/>
              </a:rPr>
              <a:t>Decrease repeat </a:t>
            </a:r>
            <a:r>
              <a:rPr lang="en-US" sz="2600" dirty="0">
                <a:latin typeface="Fira Sans Light"/>
              </a:rPr>
              <a:t>deficiencies that lead to </a:t>
            </a:r>
            <a:r>
              <a:rPr lang="en-US" sz="2600" dirty="0" smtClean="0">
                <a:latin typeface="Fira Sans Light"/>
              </a:rPr>
              <a:t>enforcement, which could mean civil money penalties (CMPs).</a:t>
            </a:r>
            <a:endParaRPr lang="en-US" sz="2600" dirty="0">
              <a:latin typeface="Fira Sans Light"/>
            </a:endParaRPr>
          </a:p>
          <a:p>
            <a:r>
              <a:rPr lang="en-US" sz="2600" dirty="0">
                <a:latin typeface="Fira Sans Light"/>
              </a:rPr>
              <a:t>Survey can be closed </a:t>
            </a:r>
            <a:r>
              <a:rPr lang="en-US" sz="2600" dirty="0" smtClean="0">
                <a:latin typeface="Fira Sans Light"/>
              </a:rPr>
              <a:t>sooner.</a:t>
            </a:r>
          </a:p>
          <a:p>
            <a:r>
              <a:rPr lang="en-US" sz="2600" dirty="0" smtClean="0">
                <a:latin typeface="Fira Sans Light"/>
              </a:rPr>
              <a:t>May not receive placement referrals until POC accepted.</a:t>
            </a:r>
            <a:endParaRPr lang="en-US" sz="2600" dirty="0">
              <a:latin typeface="Fira Sans Light"/>
            </a:endParaRPr>
          </a:p>
          <a:p>
            <a:r>
              <a:rPr lang="en-US" sz="2600" dirty="0" smtClean="0">
                <a:latin typeface="Fira Sans Light"/>
              </a:rPr>
              <a:t>Decrease </a:t>
            </a:r>
            <a:r>
              <a:rPr lang="en-US" sz="2600" dirty="0">
                <a:latin typeface="Fira Sans Light"/>
              </a:rPr>
              <a:t>the chance of a surveyor showing up to do an on-site </a:t>
            </a:r>
            <a:r>
              <a:rPr lang="en-US" sz="2600" dirty="0" smtClean="0">
                <a:latin typeface="Fira Sans Light"/>
              </a:rPr>
              <a:t>follow-up.</a:t>
            </a:r>
            <a:endParaRPr lang="en-US" sz="2600" dirty="0">
              <a:latin typeface="Fira Sans Light"/>
            </a:endParaRPr>
          </a:p>
          <a:p>
            <a:r>
              <a:rPr lang="en-US" sz="2600" dirty="0">
                <a:latin typeface="Fira Sans Light"/>
              </a:rPr>
              <a:t>POCs are public record if </a:t>
            </a:r>
            <a:r>
              <a:rPr lang="en-US" sz="2600" dirty="0" smtClean="0">
                <a:latin typeface="Fira Sans Light"/>
              </a:rPr>
              <a:t>requested.</a:t>
            </a:r>
            <a:endParaRPr lang="en-US" sz="2600" dirty="0">
              <a:latin typeface="Fira Sans Light"/>
            </a:endParaRPr>
          </a:p>
          <a:p>
            <a:r>
              <a:rPr lang="en-US" sz="2600" dirty="0" smtClean="0">
                <a:solidFill>
                  <a:srgbClr val="FF0000"/>
                </a:solidFill>
                <a:latin typeface="Fira Sans Light"/>
              </a:rPr>
              <a:t>Help ensure the health and safety of residents.</a:t>
            </a:r>
          </a:p>
          <a:p>
            <a:pPr marL="0" indent="0">
              <a:buNone/>
            </a:pPr>
            <a:endParaRPr lang="en-US" sz="2800" dirty="0">
              <a:latin typeface="Fira Sans Light"/>
            </a:endParaRPr>
          </a:p>
        </p:txBody>
      </p:sp>
    </p:spTree>
    <p:extLst>
      <p:ext uri="{BB962C8B-B14F-4D97-AF65-F5344CB8AC3E}">
        <p14:creationId xmlns:p14="http://schemas.microsoft.com/office/powerpoint/2010/main" val="376044459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50"/>
            <a:ext cx="8229600" cy="1143000"/>
          </a:xfrm>
        </p:spPr>
        <p:txBody>
          <a:bodyPr>
            <a:normAutofit/>
          </a:bodyPr>
          <a:lstStyle/>
          <a:p>
            <a:r>
              <a:rPr lang="en-US" sz="4000" b="1" dirty="0">
                <a:latin typeface="Fira Sans Light"/>
              </a:rPr>
              <a:t>Due Dates – Department Process</a:t>
            </a:r>
            <a:endParaRPr lang="en-US" sz="4000" dirty="0">
              <a:latin typeface="Fira Sans Light"/>
            </a:endParaRPr>
          </a:p>
        </p:txBody>
      </p:sp>
      <p:sp>
        <p:nvSpPr>
          <p:cNvPr id="3" name="Content Placeholder 2"/>
          <p:cNvSpPr>
            <a:spLocks noGrp="1"/>
          </p:cNvSpPr>
          <p:nvPr>
            <p:ph idx="1"/>
          </p:nvPr>
        </p:nvSpPr>
        <p:spPr>
          <a:xfrm>
            <a:off x="457200" y="1235075"/>
            <a:ext cx="8229600" cy="4525963"/>
          </a:xfrm>
        </p:spPr>
        <p:txBody>
          <a:bodyPr>
            <a:normAutofit lnSpcReduction="10000"/>
          </a:bodyPr>
          <a:lstStyle/>
          <a:p>
            <a:pPr marL="457200" indent="-457200">
              <a:buFont typeface="Arial" panose="020B0604020202020204" pitchFamily="34" charset="0"/>
              <a:buChar char="•"/>
            </a:pPr>
            <a:r>
              <a:rPr lang="en-US" sz="2400" dirty="0">
                <a:latin typeface="Fira Sans Light"/>
              </a:rPr>
              <a:t>Once received, the POC is date stamped and submitted to the </a:t>
            </a:r>
            <a:r>
              <a:rPr lang="en-US" sz="2400" dirty="0" smtClean="0">
                <a:latin typeface="Fira Sans Light"/>
              </a:rPr>
              <a:t>surveyor.</a:t>
            </a:r>
            <a:endParaRPr lang="en-US" sz="2400" dirty="0">
              <a:latin typeface="Fira Sans Light"/>
            </a:endParaRPr>
          </a:p>
          <a:p>
            <a:endParaRPr lang="en-US" sz="2400" dirty="0">
              <a:latin typeface="Fira Sans Light"/>
            </a:endParaRPr>
          </a:p>
          <a:p>
            <a:pPr marL="457200" indent="-457200">
              <a:buFont typeface="Arial" panose="020B0604020202020204" pitchFamily="34" charset="0"/>
              <a:buChar char="•"/>
            </a:pPr>
            <a:r>
              <a:rPr lang="en-US" sz="2400" dirty="0">
                <a:latin typeface="Fira Sans Light"/>
              </a:rPr>
              <a:t>The surveyor will review the POC to ensure the provider has </a:t>
            </a:r>
            <a:r>
              <a:rPr lang="en-US" sz="2400" dirty="0" smtClean="0">
                <a:latin typeface="Fira Sans Light"/>
              </a:rPr>
              <a:t>included the 5 required components </a:t>
            </a:r>
            <a:r>
              <a:rPr lang="en-US" sz="2400" dirty="0">
                <a:latin typeface="Fira Sans Light"/>
              </a:rPr>
              <a:t>outlined in the SOD </a:t>
            </a:r>
            <a:r>
              <a:rPr lang="en-US" sz="2400" dirty="0" smtClean="0">
                <a:latin typeface="Fira Sans Light"/>
              </a:rPr>
              <a:t>letter.</a:t>
            </a:r>
          </a:p>
          <a:p>
            <a:pPr marL="457200" indent="-457200">
              <a:buFont typeface="Arial" panose="020B0604020202020204" pitchFamily="34" charset="0"/>
              <a:buChar char="•"/>
            </a:pPr>
            <a:endParaRPr lang="en-US" sz="2400" dirty="0">
              <a:latin typeface="Fira Sans Light"/>
            </a:endParaRPr>
          </a:p>
          <a:p>
            <a:pPr marL="457200" indent="-457200">
              <a:buFont typeface="Arial" panose="020B0604020202020204" pitchFamily="34" charset="0"/>
              <a:buChar char="•"/>
            </a:pPr>
            <a:r>
              <a:rPr lang="en-US" sz="2400" dirty="0" smtClean="0">
                <a:latin typeface="Fira Sans Light"/>
              </a:rPr>
              <a:t>POC must be legible.</a:t>
            </a:r>
            <a:endParaRPr lang="en-US" sz="2400" dirty="0">
              <a:latin typeface="Fira Sans Light"/>
            </a:endParaRPr>
          </a:p>
          <a:p>
            <a:pPr marL="457200" indent="-457200">
              <a:buFont typeface="Arial" panose="020B0604020202020204" pitchFamily="34" charset="0"/>
              <a:buChar char="•"/>
            </a:pPr>
            <a:endParaRPr lang="en-US" sz="2400" dirty="0">
              <a:latin typeface="Fira Sans Light"/>
            </a:endParaRPr>
          </a:p>
          <a:p>
            <a:pPr marL="457200" indent="-457200">
              <a:buFont typeface="Arial" panose="020B0604020202020204" pitchFamily="34" charset="0"/>
              <a:buChar char="•"/>
            </a:pPr>
            <a:r>
              <a:rPr lang="en-US" sz="2400" dirty="0">
                <a:latin typeface="Fira Sans Light"/>
              </a:rPr>
              <a:t>The provider will either receive a “POC acceptable letter” or a “POC u</a:t>
            </a:r>
            <a:r>
              <a:rPr lang="en-US" sz="2400" dirty="0" smtClean="0">
                <a:latin typeface="Fira Sans Light"/>
              </a:rPr>
              <a:t>nacceptable Letter.”</a:t>
            </a:r>
            <a:endParaRPr lang="en-US" sz="2400" dirty="0">
              <a:latin typeface="Fira Sans Light"/>
            </a:endParaRPr>
          </a:p>
          <a:p>
            <a:pPr marL="0" indent="0">
              <a:buNone/>
            </a:pPr>
            <a:endParaRPr lang="en-US" sz="2400" dirty="0"/>
          </a:p>
        </p:txBody>
      </p:sp>
    </p:spTree>
    <p:extLst>
      <p:ext uri="{BB962C8B-B14F-4D97-AF65-F5344CB8AC3E}">
        <p14:creationId xmlns:p14="http://schemas.microsoft.com/office/powerpoint/2010/main" val="121606319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5334"/>
          </a:xfrm>
        </p:spPr>
        <p:txBody>
          <a:bodyPr>
            <a:noAutofit/>
          </a:bodyPr>
          <a:lstStyle/>
          <a:p>
            <a:r>
              <a:rPr lang="en-US" sz="3200" dirty="0" smtClean="0"/>
              <a:t>Survey SOD/POC Process</a:t>
            </a:r>
            <a:endParaRPr lang="en-US" sz="3200" dirty="0"/>
          </a:p>
        </p:txBody>
      </p:sp>
      <p:sp>
        <p:nvSpPr>
          <p:cNvPr id="3" name="Content Placeholder 2"/>
          <p:cNvSpPr>
            <a:spLocks noGrp="1"/>
          </p:cNvSpPr>
          <p:nvPr>
            <p:ph idx="1"/>
          </p:nvPr>
        </p:nvSpPr>
        <p:spPr>
          <a:xfrm>
            <a:off x="457199" y="839972"/>
            <a:ext cx="8325293" cy="4525963"/>
          </a:xfrm>
        </p:spPr>
        <p:txBody>
          <a:bodyPr>
            <a:normAutofit fontScale="85000" lnSpcReduction="20000"/>
          </a:bodyPr>
          <a:lstStyle/>
          <a:p>
            <a:pPr marL="0" indent="0" algn="ctr">
              <a:buNone/>
            </a:pPr>
            <a:r>
              <a:rPr lang="en-US" sz="2000" dirty="0" smtClean="0"/>
              <a:t>Survey completed on-site</a:t>
            </a:r>
          </a:p>
          <a:p>
            <a:pPr marL="0" indent="0" algn="ctr">
              <a:buNone/>
            </a:pPr>
            <a:endParaRPr lang="en-US" sz="1800" dirty="0" smtClean="0">
              <a:latin typeface="Fira Sans Light"/>
            </a:endParaRPr>
          </a:p>
          <a:p>
            <a:pPr marL="0" indent="0">
              <a:buNone/>
            </a:pPr>
            <a:r>
              <a:rPr lang="en-US" sz="1600" dirty="0" smtClean="0">
                <a:latin typeface="Fira Sans Light"/>
              </a:rPr>
              <a:t>	     No deficiencies 			</a:t>
            </a:r>
            <a:r>
              <a:rPr lang="en-US" sz="1600" dirty="0">
                <a:latin typeface="Fira Sans Light"/>
              </a:rPr>
              <a:t> </a:t>
            </a:r>
            <a:r>
              <a:rPr lang="en-US" sz="1600" dirty="0" smtClean="0">
                <a:latin typeface="Fira Sans Light"/>
              </a:rPr>
              <a:t>         Deficiencies								      </a:t>
            </a:r>
          </a:p>
          <a:p>
            <a:pPr marL="0" indent="0">
              <a:buNone/>
            </a:pPr>
            <a:r>
              <a:rPr lang="en-US" sz="1600" dirty="0" smtClean="0">
                <a:latin typeface="Fira Sans Light"/>
              </a:rPr>
              <a:t>                          													</a:t>
            </a:r>
          </a:p>
          <a:p>
            <a:pPr marL="0" lvl="0" indent="0">
              <a:buNone/>
            </a:pPr>
            <a:r>
              <a:rPr lang="en-US" sz="1600" dirty="0" smtClean="0">
                <a:latin typeface="Fira Sans Light"/>
              </a:rPr>
              <a:t>								</a:t>
            </a:r>
            <a:endParaRPr lang="en-US" sz="1600" dirty="0">
              <a:solidFill>
                <a:srgbClr val="FF0000"/>
              </a:solidFill>
              <a:latin typeface="Fira Sans Light"/>
            </a:endParaRPr>
          </a:p>
          <a:p>
            <a:pPr marL="0" indent="0">
              <a:buNone/>
            </a:pPr>
            <a:r>
              <a:rPr lang="en-US" sz="1600" dirty="0" smtClean="0">
                <a:latin typeface="Fira Sans Light"/>
              </a:rPr>
              <a:t>		</a:t>
            </a:r>
            <a:endParaRPr lang="en-US" sz="1600" dirty="0">
              <a:latin typeface="Fira Sans Light"/>
            </a:endParaRPr>
          </a:p>
          <a:p>
            <a:pPr marL="0" indent="0">
              <a:buNone/>
            </a:pPr>
            <a:endParaRPr lang="en-US" sz="1600" dirty="0" smtClean="0">
              <a:latin typeface="Fira Sans Light"/>
            </a:endParaRPr>
          </a:p>
          <a:p>
            <a:pPr marL="0" indent="0">
              <a:buNone/>
            </a:pPr>
            <a:endParaRPr lang="en-US" sz="1600" dirty="0" smtClean="0">
              <a:latin typeface="Fira Sans Light"/>
            </a:endParaRPr>
          </a:p>
          <a:p>
            <a:pPr marL="0" indent="0">
              <a:buNone/>
            </a:pPr>
            <a:r>
              <a:rPr lang="en-US" sz="1600" dirty="0">
                <a:latin typeface="Fira Sans Light"/>
              </a:rPr>
              <a:t>	</a:t>
            </a:r>
            <a:r>
              <a:rPr lang="en-US" sz="1600" dirty="0" smtClean="0">
                <a:latin typeface="Fira Sans Light"/>
              </a:rPr>
              <a:t>You will receive a SOD  	SOD + Enforcement referral	SOD + letter.  </a:t>
            </a:r>
          </a:p>
          <a:p>
            <a:pPr marL="0" indent="0">
              <a:buNone/>
            </a:pPr>
            <a:r>
              <a:rPr lang="en-US" sz="1600" dirty="0">
                <a:latin typeface="Fira Sans Light"/>
              </a:rPr>
              <a:t>	</a:t>
            </a:r>
            <a:r>
              <a:rPr lang="en-US" sz="1600" dirty="0" smtClean="0">
                <a:latin typeface="Fira Sans Light"/>
              </a:rPr>
              <a:t>+ a letter.  No response is</a:t>
            </a:r>
            <a:endParaRPr lang="en-US" sz="1600" dirty="0">
              <a:latin typeface="Fira Sans Light"/>
            </a:endParaRPr>
          </a:p>
          <a:p>
            <a:pPr marL="0" indent="0">
              <a:buNone/>
            </a:pPr>
            <a:r>
              <a:rPr lang="en-US" sz="1600" dirty="0" smtClean="0">
                <a:latin typeface="Fira Sans Light"/>
              </a:rPr>
              <a:t>         	required.   																											Start working on POC		submit POC. 				but hold pending							enforcement outcome</a:t>
            </a:r>
          </a:p>
          <a:p>
            <a:pPr marL="0" indent="0">
              <a:buNone/>
            </a:pPr>
            <a:r>
              <a:rPr lang="en-US" sz="1600" dirty="0">
                <a:latin typeface="Fira Sans Light"/>
              </a:rPr>
              <a:t>	</a:t>
            </a:r>
            <a:r>
              <a:rPr lang="en-US" sz="1600" dirty="0" smtClean="0">
                <a:latin typeface="Fira Sans Light"/>
              </a:rPr>
              <a:t>			Submit POC after receipt</a:t>
            </a:r>
          </a:p>
          <a:p>
            <a:pPr marL="0" indent="0">
              <a:buNone/>
            </a:pPr>
            <a:r>
              <a:rPr lang="en-US" sz="1600" dirty="0">
                <a:latin typeface="Fira Sans Light"/>
              </a:rPr>
              <a:t>	</a:t>
            </a:r>
            <a:r>
              <a:rPr lang="en-US" sz="1600" dirty="0" smtClean="0">
                <a:latin typeface="Fira Sans Light"/>
              </a:rPr>
              <a:t>			of final enforcement action						letter.</a:t>
            </a:r>
            <a:endParaRPr lang="en-US" sz="1600" dirty="0">
              <a:latin typeface="Fira Sans Light"/>
            </a:endParaRPr>
          </a:p>
        </p:txBody>
      </p:sp>
      <p:sp>
        <p:nvSpPr>
          <p:cNvPr id="4" name="Down Arrow 3"/>
          <p:cNvSpPr/>
          <p:nvPr/>
        </p:nvSpPr>
        <p:spPr>
          <a:xfrm>
            <a:off x="4467907" y="1142999"/>
            <a:ext cx="242316" cy="41467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miley Face 4"/>
          <p:cNvSpPr/>
          <p:nvPr/>
        </p:nvSpPr>
        <p:spPr>
          <a:xfrm>
            <a:off x="1644297" y="3747974"/>
            <a:ext cx="599623" cy="542262"/>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6" name="Left-Right Arrow 5"/>
          <p:cNvSpPr/>
          <p:nvPr/>
        </p:nvSpPr>
        <p:spPr>
          <a:xfrm>
            <a:off x="1613919" y="1637411"/>
            <a:ext cx="5122748" cy="26908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5817" y="1991754"/>
            <a:ext cx="3540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Right Arrow 7"/>
          <p:cNvSpPr/>
          <p:nvPr/>
        </p:nvSpPr>
        <p:spPr>
          <a:xfrm>
            <a:off x="6004747" y="2687079"/>
            <a:ext cx="1216152" cy="242316"/>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929" y="3265189"/>
            <a:ext cx="3540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323" y="3149341"/>
            <a:ext cx="3540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0-Point Star 9"/>
          <p:cNvSpPr/>
          <p:nvPr/>
        </p:nvSpPr>
        <p:spPr>
          <a:xfrm>
            <a:off x="7463261" y="4104167"/>
            <a:ext cx="914400" cy="914400"/>
          </a:xfrm>
          <a:prstGeom prst="star1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t>10-14</a:t>
            </a:r>
            <a:r>
              <a:rPr lang="en-US" dirty="0" smtClean="0"/>
              <a:t> days</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096" y="2037938"/>
            <a:ext cx="3540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1353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48376"/>
          </a:xfrm>
        </p:spPr>
        <p:txBody>
          <a:bodyPr>
            <a:normAutofit fontScale="90000"/>
          </a:bodyPr>
          <a:lstStyle/>
          <a:p>
            <a:r>
              <a:rPr lang="en-US" sz="3200" dirty="0" smtClean="0"/>
              <a:t>Plan of Correction </a:t>
            </a:r>
            <a:r>
              <a:rPr lang="en-US" sz="3200" dirty="0"/>
              <a:t>P</a:t>
            </a:r>
            <a:r>
              <a:rPr lang="en-US" sz="3200" dirty="0" smtClean="0"/>
              <a:t>rocess</a:t>
            </a:r>
            <a:endParaRPr lang="en-US" sz="3200" dirty="0"/>
          </a:p>
        </p:txBody>
      </p:sp>
      <p:sp>
        <p:nvSpPr>
          <p:cNvPr id="3" name="Content Placeholder 2"/>
          <p:cNvSpPr>
            <a:spLocks noGrp="1"/>
          </p:cNvSpPr>
          <p:nvPr>
            <p:ph idx="1"/>
          </p:nvPr>
        </p:nvSpPr>
        <p:spPr>
          <a:xfrm>
            <a:off x="457200" y="723015"/>
            <a:ext cx="8229600" cy="5403149"/>
          </a:xfrm>
        </p:spPr>
        <p:txBody>
          <a:bodyPr>
            <a:normAutofit/>
          </a:bodyPr>
          <a:lstStyle/>
          <a:p>
            <a:pPr marL="0" lvl="0" indent="0" algn="ctr">
              <a:buNone/>
            </a:pPr>
            <a:r>
              <a:rPr lang="en-US" sz="1600" dirty="0" smtClean="0">
                <a:solidFill>
                  <a:prstClr val="black"/>
                </a:solidFill>
              </a:rPr>
              <a:t>SOD with deficiencies received by provider</a:t>
            </a:r>
            <a:r>
              <a:rPr lang="en-US" sz="1600" dirty="0">
                <a:solidFill>
                  <a:prstClr val="black"/>
                </a:solidFill>
              </a:rPr>
              <a:t>	</a:t>
            </a:r>
            <a:endParaRPr lang="en-US" sz="1600" dirty="0" smtClean="0">
              <a:solidFill>
                <a:prstClr val="black"/>
              </a:solidFill>
            </a:endParaRPr>
          </a:p>
          <a:p>
            <a:pPr marL="0" lvl="0" indent="0" algn="ctr">
              <a:buNone/>
            </a:pPr>
            <a:r>
              <a:rPr lang="en-US" sz="1400" dirty="0" smtClean="0">
                <a:solidFill>
                  <a:prstClr val="black"/>
                </a:solidFill>
              </a:rPr>
              <a:t>IDR completed, if applicable</a:t>
            </a:r>
          </a:p>
          <a:p>
            <a:pPr marL="0" lvl="0" indent="0" algn="ctr">
              <a:buNone/>
            </a:pPr>
            <a:r>
              <a:rPr lang="en-US" sz="1400" dirty="0" smtClean="0">
                <a:solidFill>
                  <a:prstClr val="black"/>
                </a:solidFill>
              </a:rPr>
              <a:t>Enforcement completed, if applicable</a:t>
            </a:r>
          </a:p>
          <a:p>
            <a:pPr marL="0" lvl="0" indent="0">
              <a:buNone/>
            </a:pPr>
            <a:r>
              <a:rPr lang="en-US" sz="1600" dirty="0" smtClean="0">
                <a:solidFill>
                  <a:prstClr val="black"/>
                </a:solidFill>
              </a:rPr>
              <a:t>							</a:t>
            </a:r>
            <a:endParaRPr lang="en-US" sz="1600" dirty="0">
              <a:solidFill>
                <a:prstClr val="black"/>
              </a:solidFill>
            </a:endParaRPr>
          </a:p>
          <a:p>
            <a:pPr marL="0" lvl="0" indent="0">
              <a:buNone/>
            </a:pPr>
            <a:endParaRPr lang="en-US" sz="1600" dirty="0" smtClean="0">
              <a:solidFill>
                <a:prstClr val="black"/>
              </a:solidFill>
            </a:endParaRPr>
          </a:p>
          <a:p>
            <a:pPr marL="3657600" lvl="8" indent="0">
              <a:buNone/>
            </a:pPr>
            <a:r>
              <a:rPr lang="en-US" dirty="0" smtClean="0"/>
              <a:t>	Surveyor reviews to determine if 		  the POC is </a:t>
            </a:r>
            <a:r>
              <a:rPr lang="en-US" b="1" dirty="0" smtClean="0">
                <a:solidFill>
                  <a:srgbClr val="00B050"/>
                </a:solidFill>
              </a:rPr>
              <a:t>a</a:t>
            </a:r>
            <a:r>
              <a:rPr lang="en-US" b="1" dirty="0" smtClean="0">
                <a:ln>
                  <a:solidFill>
                    <a:schemeClr val="accent3"/>
                  </a:solidFill>
                </a:ln>
                <a:solidFill>
                  <a:srgbClr val="00B050"/>
                </a:solidFill>
              </a:rPr>
              <a:t>cceptable</a:t>
            </a:r>
            <a:r>
              <a:rPr lang="en-US" dirty="0" smtClean="0"/>
              <a:t>.  </a:t>
            </a:r>
          </a:p>
          <a:p>
            <a:pPr marL="3657600" lvl="8" indent="0">
              <a:buNone/>
            </a:pPr>
            <a:r>
              <a:rPr lang="en-US" dirty="0" smtClean="0"/>
              <a:t>							</a:t>
            </a:r>
            <a:endParaRPr lang="en-US" dirty="0"/>
          </a:p>
          <a:p>
            <a:pPr marL="0" lvl="8" indent="3657600">
              <a:buNone/>
            </a:pPr>
            <a:endParaRPr lang="en-US" dirty="0" smtClean="0"/>
          </a:p>
          <a:p>
            <a:pPr marL="0" lvl="8" indent="0">
              <a:buNone/>
            </a:pPr>
            <a:r>
              <a:rPr lang="en-US" dirty="0" smtClean="0"/>
              <a:t>			The POC </a:t>
            </a:r>
            <a:r>
              <a:rPr lang="en-US" b="1" dirty="0" smtClean="0">
                <a:solidFill>
                  <a:srgbClr val="00B050"/>
                </a:solidFill>
              </a:rPr>
              <a:t>is acceptable</a:t>
            </a:r>
            <a:r>
              <a:rPr lang="en-US" dirty="0" smtClean="0">
                <a:solidFill>
                  <a:srgbClr val="00B050"/>
                </a:solidFill>
              </a:rPr>
              <a:t>.  </a:t>
            </a:r>
          </a:p>
          <a:p>
            <a:pPr marL="0" lvl="8" indent="0">
              <a:buNone/>
            </a:pPr>
            <a:r>
              <a:rPr lang="en-US" dirty="0"/>
              <a:t>	</a:t>
            </a:r>
            <a:r>
              <a:rPr lang="en-US" dirty="0" smtClean="0"/>
              <a:t>		The POC addresses all 5 required components.</a:t>
            </a:r>
          </a:p>
          <a:p>
            <a:pPr marL="0" lvl="8" indent="0">
              <a:buNone/>
            </a:pPr>
            <a:r>
              <a:rPr lang="en-US" dirty="0" smtClean="0"/>
              <a:t>			A letter will notify the provider	.							</a:t>
            </a:r>
          </a:p>
          <a:p>
            <a:pPr marL="0" lvl="8" indent="0">
              <a:buNone/>
            </a:pPr>
            <a:endParaRPr lang="en-US" dirty="0"/>
          </a:p>
        </p:txBody>
      </p:sp>
      <p:sp>
        <p:nvSpPr>
          <p:cNvPr id="7" name="Flowchart: Multidocument 6"/>
          <p:cNvSpPr/>
          <p:nvPr/>
        </p:nvSpPr>
        <p:spPr>
          <a:xfrm>
            <a:off x="425303" y="1956388"/>
            <a:ext cx="2721935" cy="1765005"/>
          </a:xfrm>
          <a:prstGeom prst="flowChartMultidocumen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dirty="0" smtClean="0"/>
              <a:t>POC is created to address deficient practices and submitted to DHS</a:t>
            </a:r>
            <a:endParaRPr lang="en-US" dirty="0"/>
          </a:p>
        </p:txBody>
      </p:sp>
      <p:sp>
        <p:nvSpPr>
          <p:cNvPr id="8" name="10-Point Star 7"/>
          <p:cNvSpPr/>
          <p:nvPr/>
        </p:nvSpPr>
        <p:spPr>
          <a:xfrm>
            <a:off x="3354573" y="2301948"/>
            <a:ext cx="781492" cy="749596"/>
          </a:xfrm>
          <a:prstGeom prst="star10">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10-14 days!</a:t>
            </a:r>
            <a:endParaRPr lang="en-US" sz="1200" dirty="0"/>
          </a:p>
        </p:txBody>
      </p:sp>
      <p:sp>
        <p:nvSpPr>
          <p:cNvPr id="10" name="Right Arrow 9"/>
          <p:cNvSpPr/>
          <p:nvPr/>
        </p:nvSpPr>
        <p:spPr>
          <a:xfrm>
            <a:off x="4238350" y="2555588"/>
            <a:ext cx="978408" cy="2423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5354981" y="3104705"/>
            <a:ext cx="484632" cy="616688"/>
          </a:xfrm>
          <a:prstGeom prst="downArrow">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50"/>
              </a:solidFill>
            </a:endParaRPr>
          </a:p>
        </p:txBody>
      </p:sp>
    </p:spTree>
    <p:extLst>
      <p:ext uri="{BB962C8B-B14F-4D97-AF65-F5344CB8AC3E}">
        <p14:creationId xmlns:p14="http://schemas.microsoft.com/office/powerpoint/2010/main" val="3154231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1175</TotalTime>
  <Words>1566</Words>
  <Application>Microsoft Office PowerPoint</Application>
  <PresentationFormat>On-screen Show (4:3)</PresentationFormat>
  <Paragraphs>253</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Common Abbreviations</vt:lpstr>
      <vt:lpstr>  POC Training Overview </vt:lpstr>
      <vt:lpstr>  What is a POC?  </vt:lpstr>
      <vt:lpstr> Plan of Correction - 5 components</vt:lpstr>
      <vt:lpstr>Importance of an acceptable POC</vt:lpstr>
      <vt:lpstr>Due Dates – Department Process</vt:lpstr>
      <vt:lpstr>Survey SOD/POC Process</vt:lpstr>
      <vt:lpstr>Plan of Correction Process</vt:lpstr>
      <vt:lpstr>Plan of Correction Process Continued</vt:lpstr>
      <vt:lpstr>Statement of Deficiencies Letter</vt:lpstr>
      <vt:lpstr>PowerPoint Presentation</vt:lpstr>
      <vt:lpstr>Event ID’s</vt:lpstr>
      <vt:lpstr>But what about . . . ?</vt:lpstr>
      <vt:lpstr>SOD letter with enforcement</vt:lpstr>
      <vt:lpstr> IDR:  directions are provided in the cover letter of your SOD</vt:lpstr>
      <vt:lpstr>Sample POC</vt:lpstr>
      <vt:lpstr>Anatomy of a Deficiency</vt:lpstr>
      <vt:lpstr>PowerPoint Presentation</vt:lpstr>
      <vt:lpstr>POC Pointers</vt:lpstr>
      <vt:lpstr>Sample Citation:  survey date August 25, 2015</vt:lpstr>
      <vt:lpstr>Example POC:  Acceptable?</vt:lpstr>
      <vt:lpstr>    Sample Citation:  survey date of August 15, 2015 </vt:lpstr>
      <vt:lpstr>Example POC:  Acceptable?</vt:lpstr>
      <vt:lpstr>Sample Citation:  survey date of August 15, 2015</vt:lpstr>
      <vt:lpstr>Example POC:  Acceptable?</vt:lpstr>
      <vt:lpstr>Sample Citation:  survey date of February 5, 2016</vt:lpstr>
      <vt:lpstr>Example POC:  Acceptable?</vt:lpstr>
      <vt:lpstr>Let’s practice</vt:lpstr>
      <vt:lpstr>Practice writing a POC:  survey date May 6, 2016</vt:lpstr>
      <vt:lpstr>TB rule:  R9-10-113(1)(b)</vt:lpstr>
      <vt:lpstr>Practice writing a POC:  survey date June 3, 2017</vt:lpstr>
      <vt:lpstr>Reminders and Clarifications</vt:lpstr>
      <vt:lpstr>Survey process review</vt:lpstr>
      <vt:lpstr>Due Dates – Provider Responsibility</vt:lpstr>
      <vt:lpstr>PowerPoint Presentation</vt:lpstr>
      <vt:lpstr>Multiple Surveys, SOD’s &amp; POC’s</vt:lpstr>
      <vt:lpstr>For clarification……</vt:lpstr>
      <vt:lpstr>Informal Dispute Resolution (IDR) and the POC</vt:lpstr>
      <vt:lpstr>Importance of an acceptable POC</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Nicole Bucher</cp:lastModifiedBy>
  <cp:revision>181</cp:revision>
  <dcterms:created xsi:type="dcterms:W3CDTF">2016-05-18T19:23:34Z</dcterms:created>
  <dcterms:modified xsi:type="dcterms:W3CDTF">2018-01-18T15:04:16Z</dcterms:modified>
</cp:coreProperties>
</file>